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76"/>
  </p:notesMasterIdLst>
  <p:sldIdLst>
    <p:sldId id="256" r:id="rId4"/>
    <p:sldId id="257" r:id="rId5"/>
    <p:sldId id="258" r:id="rId6"/>
    <p:sldId id="259" r:id="rId7"/>
    <p:sldId id="261" r:id="rId8"/>
    <p:sldId id="262" r:id="rId9"/>
    <p:sldId id="315" r:id="rId10"/>
    <p:sldId id="260" r:id="rId11"/>
    <p:sldId id="276" r:id="rId12"/>
    <p:sldId id="349" r:id="rId13"/>
    <p:sldId id="306" r:id="rId14"/>
    <p:sldId id="305" r:id="rId15"/>
    <p:sldId id="317" r:id="rId16"/>
    <p:sldId id="273" r:id="rId17"/>
    <p:sldId id="274" r:id="rId18"/>
    <p:sldId id="275" r:id="rId19"/>
    <p:sldId id="318" r:id="rId20"/>
    <p:sldId id="319" r:id="rId21"/>
    <p:sldId id="320" r:id="rId22"/>
    <p:sldId id="321" r:id="rId23"/>
    <p:sldId id="322" r:id="rId24"/>
    <p:sldId id="270" r:id="rId25"/>
    <p:sldId id="323" r:id="rId26"/>
    <p:sldId id="283" r:id="rId27"/>
    <p:sldId id="284" r:id="rId28"/>
    <p:sldId id="324" r:id="rId29"/>
    <p:sldId id="325" r:id="rId30"/>
    <p:sldId id="272" r:id="rId31"/>
    <p:sldId id="286" r:id="rId32"/>
    <p:sldId id="307" r:id="rId33"/>
    <p:sldId id="308" r:id="rId34"/>
    <p:sldId id="330" r:id="rId35"/>
    <p:sldId id="332" r:id="rId36"/>
    <p:sldId id="333" r:id="rId37"/>
    <p:sldId id="335" r:id="rId38"/>
    <p:sldId id="336" r:id="rId39"/>
    <p:sldId id="331" r:id="rId40"/>
    <p:sldId id="310" r:id="rId41"/>
    <p:sldId id="293" r:id="rId42"/>
    <p:sldId id="294" r:id="rId43"/>
    <p:sldId id="295" r:id="rId44"/>
    <p:sldId id="304" r:id="rId45"/>
    <p:sldId id="311" r:id="rId46"/>
    <p:sldId id="345" r:id="rId47"/>
    <p:sldId id="337" r:id="rId48"/>
    <p:sldId id="338" r:id="rId49"/>
    <p:sldId id="339" r:id="rId50"/>
    <p:sldId id="350" r:id="rId51"/>
    <p:sldId id="351" r:id="rId52"/>
    <p:sldId id="352" r:id="rId53"/>
    <p:sldId id="290" r:id="rId54"/>
    <p:sldId id="302" r:id="rId55"/>
    <p:sldId id="312" r:id="rId56"/>
    <p:sldId id="285" r:id="rId57"/>
    <p:sldId id="296" r:id="rId58"/>
    <p:sldId id="298" r:id="rId59"/>
    <p:sldId id="299" r:id="rId60"/>
    <p:sldId id="347" r:id="rId61"/>
    <p:sldId id="348" r:id="rId62"/>
    <p:sldId id="288" r:id="rId63"/>
    <p:sldId id="279" r:id="rId64"/>
    <p:sldId id="341" r:id="rId65"/>
    <p:sldId id="278" r:id="rId66"/>
    <p:sldId id="280" r:id="rId67"/>
    <p:sldId id="281" r:id="rId68"/>
    <p:sldId id="282" r:id="rId69"/>
    <p:sldId id="342" r:id="rId70"/>
    <p:sldId id="313" r:id="rId71"/>
    <p:sldId id="300" r:id="rId72"/>
    <p:sldId id="316" r:id="rId73"/>
    <p:sldId id="343" r:id="rId74"/>
    <p:sldId id="344" r:id="rId7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Oswald" panose="020B0604020202020204" charset="0"/>
      <p:regular r:id="rId83"/>
      <p:bold r:id="rId84"/>
    </p:embeddedFont>
    <p:embeddedFont>
      <p:font typeface="Roboto" panose="020B0604020202020204" charset="0"/>
      <p:regular r:id="rId85"/>
      <p:bold r:id="rId86"/>
      <p:italic r:id="rId87"/>
      <p:boldItalic r:id="rId88"/>
    </p:embeddedFont>
    <p:embeddedFont>
      <p:font typeface="Source Code Pro" panose="020B060402020202020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font" Target="fonts/font3.fntdata"/><Relationship Id="rId5" Type="http://schemas.openxmlformats.org/officeDocument/2006/relationships/slide" Target="slides/slide2.xml"/><Relationship Id="rId90" Type="http://schemas.openxmlformats.org/officeDocument/2006/relationships/font" Target="fonts/font14.fntdata"/><Relationship Id="rId95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1.fntdata"/><Relationship Id="rId61" Type="http://schemas.openxmlformats.org/officeDocument/2006/relationships/slide" Target="slides/slide58.xml"/><Relationship Id="rId82" Type="http://schemas.openxmlformats.org/officeDocument/2006/relationships/font" Target="fonts/font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12DE31-ABE5-4EDD-820E-6A1A474147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590A6C-A4BC-4FAD-926B-3E23B23A112D}">
      <dgm:prSet phldrT="[Text]"/>
      <dgm:spPr/>
      <dgm:t>
        <a:bodyPr/>
        <a:lstStyle/>
        <a:p>
          <a:r>
            <a:rPr lang="en-US" dirty="0"/>
            <a:t>Meta analysis image</a:t>
          </a:r>
          <a:endParaRPr lang="de-DE" dirty="0"/>
        </a:p>
      </dgm:t>
    </dgm:pt>
    <dgm:pt modelId="{2313A0EE-8DFC-470A-850F-AD12381E6D5D}" type="parTrans" cxnId="{8F98D9A0-7728-4C1B-8234-0C3E00B2322E}">
      <dgm:prSet/>
      <dgm:spPr/>
      <dgm:t>
        <a:bodyPr/>
        <a:lstStyle/>
        <a:p>
          <a:endParaRPr lang="de-DE"/>
        </a:p>
      </dgm:t>
    </dgm:pt>
    <dgm:pt modelId="{C88AED76-C890-476B-8A86-C6FDB0B1EC67}" type="sibTrans" cxnId="{8F98D9A0-7728-4C1B-8234-0C3E00B2322E}">
      <dgm:prSet/>
      <dgm:spPr/>
      <dgm:t>
        <a:bodyPr/>
        <a:lstStyle/>
        <a:p>
          <a:endParaRPr lang="de-DE"/>
        </a:p>
      </dgm:t>
    </dgm:pt>
    <dgm:pt modelId="{B63DC791-7CDD-4B8E-B7FE-8E869F1E2FF0}">
      <dgm:prSet phldrT="[Text]"/>
      <dgm:spPr/>
      <dgm:t>
        <a:bodyPr/>
        <a:lstStyle/>
        <a:p>
          <a:r>
            <a:rPr lang="en-US" dirty="0"/>
            <a:t>meta analysis.com</a:t>
          </a:r>
          <a:endParaRPr lang="de-DE" dirty="0"/>
        </a:p>
      </dgm:t>
    </dgm:pt>
    <dgm:pt modelId="{61CE0F19-6E90-4811-9CE6-AB2E23C2F0F0}" type="parTrans" cxnId="{D13AB476-7FBE-4B98-8620-607D8D31F347}">
      <dgm:prSet/>
      <dgm:spPr/>
      <dgm:t>
        <a:bodyPr/>
        <a:lstStyle/>
        <a:p>
          <a:endParaRPr lang="de-DE"/>
        </a:p>
      </dgm:t>
    </dgm:pt>
    <dgm:pt modelId="{E55FAF3B-1CA5-4DCC-A462-EDC57446A957}" type="sibTrans" cxnId="{D13AB476-7FBE-4B98-8620-607D8D31F347}">
      <dgm:prSet/>
      <dgm:spPr/>
      <dgm:t>
        <a:bodyPr/>
        <a:lstStyle/>
        <a:p>
          <a:endParaRPr lang="de-DE"/>
        </a:p>
      </dgm:t>
    </dgm:pt>
    <dgm:pt modelId="{FF2FEFD8-0858-40DF-A4BA-9819B931D98B}">
      <dgm:prSet phldrT="[Text]"/>
      <dgm:spPr/>
      <dgm:t>
        <a:bodyPr/>
        <a:lstStyle/>
        <a:p>
          <a:r>
            <a:rPr lang="en-US" dirty="0"/>
            <a:t>Prism - </a:t>
          </a:r>
          <a:r>
            <a:rPr lang="en-US" dirty="0" err="1"/>
            <a:t>Graphpad</a:t>
          </a:r>
          <a:endParaRPr lang="de-DE" dirty="0"/>
        </a:p>
      </dgm:t>
    </dgm:pt>
    <dgm:pt modelId="{2B54BAD3-F14B-4662-BCD9-113333166A00}" type="parTrans" cxnId="{8C375100-B38A-458E-A1D1-494BF8D28AB6}">
      <dgm:prSet/>
      <dgm:spPr/>
      <dgm:t>
        <a:bodyPr/>
        <a:lstStyle/>
        <a:p>
          <a:endParaRPr lang="de-DE"/>
        </a:p>
      </dgm:t>
    </dgm:pt>
    <dgm:pt modelId="{17F78925-225B-40AE-8355-C2089E282EB5}" type="sibTrans" cxnId="{8C375100-B38A-458E-A1D1-494BF8D28AB6}">
      <dgm:prSet/>
      <dgm:spPr/>
      <dgm:t>
        <a:bodyPr/>
        <a:lstStyle/>
        <a:p>
          <a:endParaRPr lang="de-DE"/>
        </a:p>
      </dgm:t>
    </dgm:pt>
    <dgm:pt modelId="{4AD6E69C-CB79-4019-A49A-9E17434CEF2B}">
      <dgm:prSet phldrT="[Text]"/>
      <dgm:spPr/>
      <dgm:t>
        <a:bodyPr/>
        <a:lstStyle/>
        <a:p>
          <a:r>
            <a:rPr lang="en-US" dirty="0"/>
            <a:t>graphpad.com</a:t>
          </a:r>
          <a:endParaRPr lang="de-DE" dirty="0"/>
        </a:p>
      </dgm:t>
    </dgm:pt>
    <dgm:pt modelId="{3994465E-8EA1-41C4-A25A-F0956AAF4849}" type="parTrans" cxnId="{BFBBD4B2-4175-4204-940C-BF313B36B188}">
      <dgm:prSet/>
      <dgm:spPr/>
      <dgm:t>
        <a:bodyPr/>
        <a:lstStyle/>
        <a:p>
          <a:endParaRPr lang="de-DE"/>
        </a:p>
      </dgm:t>
    </dgm:pt>
    <dgm:pt modelId="{32341C6F-76BB-4846-A8F6-1FEA885A7E62}" type="sibTrans" cxnId="{BFBBD4B2-4175-4204-940C-BF313B36B188}">
      <dgm:prSet/>
      <dgm:spPr/>
      <dgm:t>
        <a:bodyPr/>
        <a:lstStyle/>
        <a:p>
          <a:endParaRPr lang="de-DE"/>
        </a:p>
      </dgm:t>
    </dgm:pt>
    <dgm:pt modelId="{DE94BF93-19AA-4D3F-A999-7BF3497D6386}" type="pres">
      <dgm:prSet presAssocID="{9212DE31-ABE5-4EDD-820E-6A1A4741474E}" presName="linear" presStyleCnt="0">
        <dgm:presLayoutVars>
          <dgm:animLvl val="lvl"/>
          <dgm:resizeHandles val="exact"/>
        </dgm:presLayoutVars>
      </dgm:prSet>
      <dgm:spPr/>
    </dgm:pt>
    <dgm:pt modelId="{41C9BE55-C04B-4B5B-BE0A-BE4B4B934DF4}" type="pres">
      <dgm:prSet presAssocID="{B0590A6C-A4BC-4FAD-926B-3E23B23A112D}" presName="parentText" presStyleLbl="node1" presStyleIdx="0" presStyleCnt="2" custLinFactNeighborY="-2186">
        <dgm:presLayoutVars>
          <dgm:chMax val="0"/>
          <dgm:bulletEnabled val="1"/>
        </dgm:presLayoutVars>
      </dgm:prSet>
      <dgm:spPr/>
    </dgm:pt>
    <dgm:pt modelId="{E3F9941B-F51E-4BAE-BEE7-062E034999B7}" type="pres">
      <dgm:prSet presAssocID="{B0590A6C-A4BC-4FAD-926B-3E23B23A112D}" presName="childText" presStyleLbl="revTx" presStyleIdx="0" presStyleCnt="2" custLinFactNeighborY="-5368">
        <dgm:presLayoutVars>
          <dgm:bulletEnabled val="1"/>
        </dgm:presLayoutVars>
      </dgm:prSet>
      <dgm:spPr/>
    </dgm:pt>
    <dgm:pt modelId="{95933DB5-BA0D-4138-9E4D-5CF119596588}" type="pres">
      <dgm:prSet presAssocID="{FF2FEFD8-0858-40DF-A4BA-9819B931D98B}" presName="parentText" presStyleLbl="node1" presStyleIdx="1" presStyleCnt="2" custLinFactNeighborY="-26545">
        <dgm:presLayoutVars>
          <dgm:chMax val="0"/>
          <dgm:bulletEnabled val="1"/>
        </dgm:presLayoutVars>
      </dgm:prSet>
      <dgm:spPr/>
    </dgm:pt>
    <dgm:pt modelId="{237004DF-4A02-49AC-A4C4-1B6BEEFA555F}" type="pres">
      <dgm:prSet presAssocID="{FF2FEFD8-0858-40DF-A4BA-9819B931D98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C375100-B38A-458E-A1D1-494BF8D28AB6}" srcId="{9212DE31-ABE5-4EDD-820E-6A1A4741474E}" destId="{FF2FEFD8-0858-40DF-A4BA-9819B931D98B}" srcOrd="1" destOrd="0" parTransId="{2B54BAD3-F14B-4662-BCD9-113333166A00}" sibTransId="{17F78925-225B-40AE-8355-C2089E282EB5}"/>
    <dgm:cxn modelId="{FA850F14-5A25-4997-AD9C-AC8C317459BD}" type="presOf" srcId="{B0590A6C-A4BC-4FAD-926B-3E23B23A112D}" destId="{41C9BE55-C04B-4B5B-BE0A-BE4B4B934DF4}" srcOrd="0" destOrd="0" presId="urn:microsoft.com/office/officeart/2005/8/layout/vList2"/>
    <dgm:cxn modelId="{D8CAFF1D-53F4-4E2F-8D13-946953970BB1}" type="presOf" srcId="{B63DC791-7CDD-4B8E-B7FE-8E869F1E2FF0}" destId="{E3F9941B-F51E-4BAE-BEE7-062E034999B7}" srcOrd="0" destOrd="0" presId="urn:microsoft.com/office/officeart/2005/8/layout/vList2"/>
    <dgm:cxn modelId="{D13AB476-7FBE-4B98-8620-607D8D31F347}" srcId="{B0590A6C-A4BC-4FAD-926B-3E23B23A112D}" destId="{B63DC791-7CDD-4B8E-B7FE-8E869F1E2FF0}" srcOrd="0" destOrd="0" parTransId="{61CE0F19-6E90-4811-9CE6-AB2E23C2F0F0}" sibTransId="{E55FAF3B-1CA5-4DCC-A462-EDC57446A957}"/>
    <dgm:cxn modelId="{8F98D9A0-7728-4C1B-8234-0C3E00B2322E}" srcId="{9212DE31-ABE5-4EDD-820E-6A1A4741474E}" destId="{B0590A6C-A4BC-4FAD-926B-3E23B23A112D}" srcOrd="0" destOrd="0" parTransId="{2313A0EE-8DFC-470A-850F-AD12381E6D5D}" sibTransId="{C88AED76-C890-476B-8A86-C6FDB0B1EC67}"/>
    <dgm:cxn modelId="{F8D9D9A5-4541-4862-9BAC-2BE5FDBF8A20}" type="presOf" srcId="{4AD6E69C-CB79-4019-A49A-9E17434CEF2B}" destId="{237004DF-4A02-49AC-A4C4-1B6BEEFA555F}" srcOrd="0" destOrd="0" presId="urn:microsoft.com/office/officeart/2005/8/layout/vList2"/>
    <dgm:cxn modelId="{BFBBD4B2-4175-4204-940C-BF313B36B188}" srcId="{FF2FEFD8-0858-40DF-A4BA-9819B931D98B}" destId="{4AD6E69C-CB79-4019-A49A-9E17434CEF2B}" srcOrd="0" destOrd="0" parTransId="{3994465E-8EA1-41C4-A25A-F0956AAF4849}" sibTransId="{32341C6F-76BB-4846-A8F6-1FEA885A7E62}"/>
    <dgm:cxn modelId="{914EB8C1-3B2A-4500-BABA-96F60BB8169A}" type="presOf" srcId="{9212DE31-ABE5-4EDD-820E-6A1A4741474E}" destId="{DE94BF93-19AA-4D3F-A999-7BF3497D6386}" srcOrd="0" destOrd="0" presId="urn:microsoft.com/office/officeart/2005/8/layout/vList2"/>
    <dgm:cxn modelId="{D8D3C6C4-6C77-44E1-9896-507804D1833E}" type="presOf" srcId="{FF2FEFD8-0858-40DF-A4BA-9819B931D98B}" destId="{95933DB5-BA0D-4138-9E4D-5CF119596588}" srcOrd="0" destOrd="0" presId="urn:microsoft.com/office/officeart/2005/8/layout/vList2"/>
    <dgm:cxn modelId="{9F4D4266-241E-4F27-9866-C5B19F1A2D18}" type="presParOf" srcId="{DE94BF93-19AA-4D3F-A999-7BF3497D6386}" destId="{41C9BE55-C04B-4B5B-BE0A-BE4B4B934DF4}" srcOrd="0" destOrd="0" presId="urn:microsoft.com/office/officeart/2005/8/layout/vList2"/>
    <dgm:cxn modelId="{38104310-5112-46B9-894D-B7754CFE56AD}" type="presParOf" srcId="{DE94BF93-19AA-4D3F-A999-7BF3497D6386}" destId="{E3F9941B-F51E-4BAE-BEE7-062E034999B7}" srcOrd="1" destOrd="0" presId="urn:microsoft.com/office/officeart/2005/8/layout/vList2"/>
    <dgm:cxn modelId="{5D1548E3-FC96-40E0-A711-C4C85501AFE8}" type="presParOf" srcId="{DE94BF93-19AA-4D3F-A999-7BF3497D6386}" destId="{95933DB5-BA0D-4138-9E4D-5CF119596588}" srcOrd="2" destOrd="0" presId="urn:microsoft.com/office/officeart/2005/8/layout/vList2"/>
    <dgm:cxn modelId="{06CA0380-2F36-4F51-B878-CE1B825DB209}" type="presParOf" srcId="{DE94BF93-19AA-4D3F-A999-7BF3497D6386}" destId="{237004DF-4A02-49AC-A4C4-1B6BEEFA555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12DE31-ABE5-4EDD-820E-6A1A474147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590A6C-A4BC-4FAD-926B-3E23B23A112D}">
      <dgm:prSet phldrT="[Text]"/>
      <dgm:spPr/>
      <dgm:t>
        <a:bodyPr/>
        <a:lstStyle/>
        <a:p>
          <a:r>
            <a:rPr lang="en-US" dirty="0"/>
            <a:t>SPSS latest edition 2021 – free version</a:t>
          </a:r>
          <a:endParaRPr lang="de-DE" dirty="0"/>
        </a:p>
      </dgm:t>
    </dgm:pt>
    <dgm:pt modelId="{2313A0EE-8DFC-470A-850F-AD12381E6D5D}" type="parTrans" cxnId="{8F98D9A0-7728-4C1B-8234-0C3E00B2322E}">
      <dgm:prSet/>
      <dgm:spPr/>
      <dgm:t>
        <a:bodyPr/>
        <a:lstStyle/>
        <a:p>
          <a:endParaRPr lang="de-DE"/>
        </a:p>
      </dgm:t>
    </dgm:pt>
    <dgm:pt modelId="{C88AED76-C890-476B-8A86-C6FDB0B1EC67}" type="sibTrans" cxnId="{8F98D9A0-7728-4C1B-8234-0C3E00B2322E}">
      <dgm:prSet/>
      <dgm:spPr/>
      <dgm:t>
        <a:bodyPr/>
        <a:lstStyle/>
        <a:p>
          <a:endParaRPr lang="de-DE"/>
        </a:p>
      </dgm:t>
    </dgm:pt>
    <dgm:pt modelId="{B63DC791-7CDD-4B8E-B7FE-8E869F1E2FF0}">
      <dgm:prSet phldrT="[Text]"/>
      <dgm:spPr/>
      <dgm:t>
        <a:bodyPr/>
        <a:lstStyle/>
        <a:p>
          <a:r>
            <a:rPr lang="en-US" dirty="0"/>
            <a:t>wizcase.com</a:t>
          </a:r>
          <a:endParaRPr lang="de-DE" dirty="0"/>
        </a:p>
      </dgm:t>
    </dgm:pt>
    <dgm:pt modelId="{61CE0F19-6E90-4811-9CE6-AB2E23C2F0F0}" type="parTrans" cxnId="{D13AB476-7FBE-4B98-8620-607D8D31F347}">
      <dgm:prSet/>
      <dgm:spPr/>
      <dgm:t>
        <a:bodyPr/>
        <a:lstStyle/>
        <a:p>
          <a:endParaRPr lang="de-DE"/>
        </a:p>
      </dgm:t>
    </dgm:pt>
    <dgm:pt modelId="{E55FAF3B-1CA5-4DCC-A462-EDC57446A957}" type="sibTrans" cxnId="{D13AB476-7FBE-4B98-8620-607D8D31F347}">
      <dgm:prSet/>
      <dgm:spPr/>
      <dgm:t>
        <a:bodyPr/>
        <a:lstStyle/>
        <a:p>
          <a:endParaRPr lang="de-DE"/>
        </a:p>
      </dgm:t>
    </dgm:pt>
    <dgm:pt modelId="{FF2FEFD8-0858-40DF-A4BA-9819B931D98B}">
      <dgm:prSet phldrT="[Text]"/>
      <dgm:spPr/>
      <dgm:t>
        <a:bodyPr/>
        <a:lstStyle/>
        <a:p>
          <a:r>
            <a:rPr lang="en-US" dirty="0"/>
            <a:t>SAS – Bloor Research</a:t>
          </a:r>
          <a:endParaRPr lang="de-DE" dirty="0"/>
        </a:p>
      </dgm:t>
    </dgm:pt>
    <dgm:pt modelId="{2B54BAD3-F14B-4662-BCD9-113333166A00}" type="parTrans" cxnId="{8C375100-B38A-458E-A1D1-494BF8D28AB6}">
      <dgm:prSet/>
      <dgm:spPr/>
      <dgm:t>
        <a:bodyPr/>
        <a:lstStyle/>
        <a:p>
          <a:endParaRPr lang="de-DE"/>
        </a:p>
      </dgm:t>
    </dgm:pt>
    <dgm:pt modelId="{17F78925-225B-40AE-8355-C2089E282EB5}" type="sibTrans" cxnId="{8C375100-B38A-458E-A1D1-494BF8D28AB6}">
      <dgm:prSet/>
      <dgm:spPr/>
      <dgm:t>
        <a:bodyPr/>
        <a:lstStyle/>
        <a:p>
          <a:endParaRPr lang="de-DE"/>
        </a:p>
      </dgm:t>
    </dgm:pt>
    <dgm:pt modelId="{4AD6E69C-CB79-4019-A49A-9E17434CEF2B}">
      <dgm:prSet phldrT="[Text]"/>
      <dgm:spPr/>
      <dgm:t>
        <a:bodyPr/>
        <a:lstStyle/>
        <a:p>
          <a:r>
            <a:rPr lang="en-US" dirty="0"/>
            <a:t>bloorresearch.com</a:t>
          </a:r>
          <a:endParaRPr lang="de-DE" dirty="0"/>
        </a:p>
      </dgm:t>
    </dgm:pt>
    <dgm:pt modelId="{3994465E-8EA1-41C4-A25A-F0956AAF4849}" type="parTrans" cxnId="{BFBBD4B2-4175-4204-940C-BF313B36B188}">
      <dgm:prSet/>
      <dgm:spPr/>
      <dgm:t>
        <a:bodyPr/>
        <a:lstStyle/>
        <a:p>
          <a:endParaRPr lang="de-DE"/>
        </a:p>
      </dgm:t>
    </dgm:pt>
    <dgm:pt modelId="{32341C6F-76BB-4846-A8F6-1FEA885A7E62}" type="sibTrans" cxnId="{BFBBD4B2-4175-4204-940C-BF313B36B188}">
      <dgm:prSet/>
      <dgm:spPr/>
      <dgm:t>
        <a:bodyPr/>
        <a:lstStyle/>
        <a:p>
          <a:endParaRPr lang="de-DE"/>
        </a:p>
      </dgm:t>
    </dgm:pt>
    <dgm:pt modelId="{DE94BF93-19AA-4D3F-A999-7BF3497D6386}" type="pres">
      <dgm:prSet presAssocID="{9212DE31-ABE5-4EDD-820E-6A1A4741474E}" presName="linear" presStyleCnt="0">
        <dgm:presLayoutVars>
          <dgm:animLvl val="lvl"/>
          <dgm:resizeHandles val="exact"/>
        </dgm:presLayoutVars>
      </dgm:prSet>
      <dgm:spPr/>
    </dgm:pt>
    <dgm:pt modelId="{41C9BE55-C04B-4B5B-BE0A-BE4B4B934DF4}" type="pres">
      <dgm:prSet presAssocID="{B0590A6C-A4BC-4FAD-926B-3E23B23A112D}" presName="parentText" presStyleLbl="node1" presStyleIdx="0" presStyleCnt="2" custLinFactNeighborY="16774">
        <dgm:presLayoutVars>
          <dgm:chMax val="0"/>
          <dgm:bulletEnabled val="1"/>
        </dgm:presLayoutVars>
      </dgm:prSet>
      <dgm:spPr/>
    </dgm:pt>
    <dgm:pt modelId="{E3F9941B-F51E-4BAE-BEE7-062E034999B7}" type="pres">
      <dgm:prSet presAssocID="{B0590A6C-A4BC-4FAD-926B-3E23B23A112D}" presName="childText" presStyleLbl="revTx" presStyleIdx="0" presStyleCnt="2" custLinFactNeighborY="10736">
        <dgm:presLayoutVars>
          <dgm:bulletEnabled val="1"/>
        </dgm:presLayoutVars>
      </dgm:prSet>
      <dgm:spPr/>
    </dgm:pt>
    <dgm:pt modelId="{95933DB5-BA0D-4138-9E4D-5CF119596588}" type="pres">
      <dgm:prSet presAssocID="{FF2FEFD8-0858-40DF-A4BA-9819B931D9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37004DF-4A02-49AC-A4C4-1B6BEEFA555F}" type="pres">
      <dgm:prSet presAssocID="{FF2FEFD8-0858-40DF-A4BA-9819B931D98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C375100-B38A-458E-A1D1-494BF8D28AB6}" srcId="{9212DE31-ABE5-4EDD-820E-6A1A4741474E}" destId="{FF2FEFD8-0858-40DF-A4BA-9819B931D98B}" srcOrd="1" destOrd="0" parTransId="{2B54BAD3-F14B-4662-BCD9-113333166A00}" sibTransId="{17F78925-225B-40AE-8355-C2089E282EB5}"/>
    <dgm:cxn modelId="{FA850F14-5A25-4997-AD9C-AC8C317459BD}" type="presOf" srcId="{B0590A6C-A4BC-4FAD-926B-3E23B23A112D}" destId="{41C9BE55-C04B-4B5B-BE0A-BE4B4B934DF4}" srcOrd="0" destOrd="0" presId="urn:microsoft.com/office/officeart/2005/8/layout/vList2"/>
    <dgm:cxn modelId="{D8CAFF1D-53F4-4E2F-8D13-946953970BB1}" type="presOf" srcId="{B63DC791-7CDD-4B8E-B7FE-8E869F1E2FF0}" destId="{E3F9941B-F51E-4BAE-BEE7-062E034999B7}" srcOrd="0" destOrd="0" presId="urn:microsoft.com/office/officeart/2005/8/layout/vList2"/>
    <dgm:cxn modelId="{D13AB476-7FBE-4B98-8620-607D8D31F347}" srcId="{B0590A6C-A4BC-4FAD-926B-3E23B23A112D}" destId="{B63DC791-7CDD-4B8E-B7FE-8E869F1E2FF0}" srcOrd="0" destOrd="0" parTransId="{61CE0F19-6E90-4811-9CE6-AB2E23C2F0F0}" sibTransId="{E55FAF3B-1CA5-4DCC-A462-EDC57446A957}"/>
    <dgm:cxn modelId="{8F98D9A0-7728-4C1B-8234-0C3E00B2322E}" srcId="{9212DE31-ABE5-4EDD-820E-6A1A4741474E}" destId="{B0590A6C-A4BC-4FAD-926B-3E23B23A112D}" srcOrd="0" destOrd="0" parTransId="{2313A0EE-8DFC-470A-850F-AD12381E6D5D}" sibTransId="{C88AED76-C890-476B-8A86-C6FDB0B1EC67}"/>
    <dgm:cxn modelId="{F8D9D9A5-4541-4862-9BAC-2BE5FDBF8A20}" type="presOf" srcId="{4AD6E69C-CB79-4019-A49A-9E17434CEF2B}" destId="{237004DF-4A02-49AC-A4C4-1B6BEEFA555F}" srcOrd="0" destOrd="0" presId="urn:microsoft.com/office/officeart/2005/8/layout/vList2"/>
    <dgm:cxn modelId="{BFBBD4B2-4175-4204-940C-BF313B36B188}" srcId="{FF2FEFD8-0858-40DF-A4BA-9819B931D98B}" destId="{4AD6E69C-CB79-4019-A49A-9E17434CEF2B}" srcOrd="0" destOrd="0" parTransId="{3994465E-8EA1-41C4-A25A-F0956AAF4849}" sibTransId="{32341C6F-76BB-4846-A8F6-1FEA885A7E62}"/>
    <dgm:cxn modelId="{914EB8C1-3B2A-4500-BABA-96F60BB8169A}" type="presOf" srcId="{9212DE31-ABE5-4EDD-820E-6A1A4741474E}" destId="{DE94BF93-19AA-4D3F-A999-7BF3497D6386}" srcOrd="0" destOrd="0" presId="urn:microsoft.com/office/officeart/2005/8/layout/vList2"/>
    <dgm:cxn modelId="{D8D3C6C4-6C77-44E1-9896-507804D1833E}" type="presOf" srcId="{FF2FEFD8-0858-40DF-A4BA-9819B931D98B}" destId="{95933DB5-BA0D-4138-9E4D-5CF119596588}" srcOrd="0" destOrd="0" presId="urn:microsoft.com/office/officeart/2005/8/layout/vList2"/>
    <dgm:cxn modelId="{9F4D4266-241E-4F27-9866-C5B19F1A2D18}" type="presParOf" srcId="{DE94BF93-19AA-4D3F-A999-7BF3497D6386}" destId="{41C9BE55-C04B-4B5B-BE0A-BE4B4B934DF4}" srcOrd="0" destOrd="0" presId="urn:microsoft.com/office/officeart/2005/8/layout/vList2"/>
    <dgm:cxn modelId="{38104310-5112-46B9-894D-B7754CFE56AD}" type="presParOf" srcId="{DE94BF93-19AA-4D3F-A999-7BF3497D6386}" destId="{E3F9941B-F51E-4BAE-BEE7-062E034999B7}" srcOrd="1" destOrd="0" presId="urn:microsoft.com/office/officeart/2005/8/layout/vList2"/>
    <dgm:cxn modelId="{5D1548E3-FC96-40E0-A711-C4C85501AFE8}" type="presParOf" srcId="{DE94BF93-19AA-4D3F-A999-7BF3497D6386}" destId="{95933DB5-BA0D-4138-9E4D-5CF119596588}" srcOrd="2" destOrd="0" presId="urn:microsoft.com/office/officeart/2005/8/layout/vList2"/>
    <dgm:cxn modelId="{06CA0380-2F36-4F51-B878-CE1B825DB209}" type="presParOf" srcId="{DE94BF93-19AA-4D3F-A999-7BF3497D6386}" destId="{237004DF-4A02-49AC-A4C4-1B6BEEFA555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12DE31-ABE5-4EDD-820E-6A1A474147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590A6C-A4BC-4FAD-926B-3E23B23A112D}">
      <dgm:prSet phldrT="[Text]"/>
      <dgm:spPr/>
      <dgm:t>
        <a:bodyPr/>
        <a:lstStyle/>
        <a:p>
          <a:r>
            <a:rPr lang="en-US" dirty="0" err="1"/>
            <a:t>country.json</a:t>
          </a:r>
          <a:endParaRPr lang="de-DE" dirty="0"/>
        </a:p>
      </dgm:t>
    </dgm:pt>
    <dgm:pt modelId="{2313A0EE-8DFC-470A-850F-AD12381E6D5D}" type="parTrans" cxnId="{8F98D9A0-7728-4C1B-8234-0C3E00B2322E}">
      <dgm:prSet/>
      <dgm:spPr/>
      <dgm:t>
        <a:bodyPr/>
        <a:lstStyle/>
        <a:p>
          <a:endParaRPr lang="de-DE"/>
        </a:p>
      </dgm:t>
    </dgm:pt>
    <dgm:pt modelId="{C88AED76-C890-476B-8A86-C6FDB0B1EC67}" type="sibTrans" cxnId="{8F98D9A0-7728-4C1B-8234-0C3E00B2322E}">
      <dgm:prSet/>
      <dgm:spPr/>
      <dgm:t>
        <a:bodyPr/>
        <a:lstStyle/>
        <a:p>
          <a:endParaRPr lang="de-DE"/>
        </a:p>
      </dgm:t>
    </dgm:pt>
    <dgm:pt modelId="{B63DC791-7CDD-4B8E-B7FE-8E869F1E2FF0}">
      <dgm:prSet phldrT="[Text]"/>
      <dgm:spPr/>
      <dgm:t>
        <a:bodyPr/>
        <a:lstStyle/>
        <a:p>
          <a:r>
            <a:rPr lang="en-US" dirty="0"/>
            <a:t>Self-made data</a:t>
          </a:r>
          <a:endParaRPr lang="de-DE" dirty="0"/>
        </a:p>
      </dgm:t>
    </dgm:pt>
    <dgm:pt modelId="{61CE0F19-6E90-4811-9CE6-AB2E23C2F0F0}" type="parTrans" cxnId="{D13AB476-7FBE-4B98-8620-607D8D31F347}">
      <dgm:prSet/>
      <dgm:spPr/>
      <dgm:t>
        <a:bodyPr/>
        <a:lstStyle/>
        <a:p>
          <a:endParaRPr lang="de-DE"/>
        </a:p>
      </dgm:t>
    </dgm:pt>
    <dgm:pt modelId="{E55FAF3B-1CA5-4DCC-A462-EDC57446A957}" type="sibTrans" cxnId="{D13AB476-7FBE-4B98-8620-607D8D31F347}">
      <dgm:prSet/>
      <dgm:spPr/>
      <dgm:t>
        <a:bodyPr/>
        <a:lstStyle/>
        <a:p>
          <a:endParaRPr lang="de-DE"/>
        </a:p>
      </dgm:t>
    </dgm:pt>
    <dgm:pt modelId="{FF2FEFD8-0858-40DF-A4BA-9819B931D98B}">
      <dgm:prSet phldrT="[Text]"/>
      <dgm:spPr/>
      <dgm:t>
        <a:bodyPr/>
        <a:lstStyle/>
        <a:p>
          <a:r>
            <a:rPr lang="en-US" dirty="0" err="1"/>
            <a:t>dielectron.json</a:t>
          </a:r>
          <a:endParaRPr lang="de-DE" dirty="0"/>
        </a:p>
      </dgm:t>
    </dgm:pt>
    <dgm:pt modelId="{2B54BAD3-F14B-4662-BCD9-113333166A00}" type="parTrans" cxnId="{8C375100-B38A-458E-A1D1-494BF8D28AB6}">
      <dgm:prSet/>
      <dgm:spPr/>
      <dgm:t>
        <a:bodyPr/>
        <a:lstStyle/>
        <a:p>
          <a:endParaRPr lang="de-DE"/>
        </a:p>
      </dgm:t>
    </dgm:pt>
    <dgm:pt modelId="{17F78925-225B-40AE-8355-C2089E282EB5}" type="sibTrans" cxnId="{8C375100-B38A-458E-A1D1-494BF8D28AB6}">
      <dgm:prSet/>
      <dgm:spPr/>
      <dgm:t>
        <a:bodyPr/>
        <a:lstStyle/>
        <a:p>
          <a:endParaRPr lang="de-DE"/>
        </a:p>
      </dgm:t>
    </dgm:pt>
    <dgm:pt modelId="{4AD6E69C-CB79-4019-A49A-9E17434CEF2B}">
      <dgm:prSet phldrT="[Text]"/>
      <dgm:spPr/>
      <dgm:t>
        <a:bodyPr/>
        <a:lstStyle/>
        <a:p>
          <a:r>
            <a:rPr lang="de-DE" dirty="0"/>
            <a:t>CERN</a:t>
          </a:r>
        </a:p>
      </dgm:t>
    </dgm:pt>
    <dgm:pt modelId="{3994465E-8EA1-41C4-A25A-F0956AAF4849}" type="parTrans" cxnId="{BFBBD4B2-4175-4204-940C-BF313B36B188}">
      <dgm:prSet/>
      <dgm:spPr/>
      <dgm:t>
        <a:bodyPr/>
        <a:lstStyle/>
        <a:p>
          <a:endParaRPr lang="de-DE"/>
        </a:p>
      </dgm:t>
    </dgm:pt>
    <dgm:pt modelId="{32341C6F-76BB-4846-A8F6-1FEA885A7E62}" type="sibTrans" cxnId="{BFBBD4B2-4175-4204-940C-BF313B36B188}">
      <dgm:prSet/>
      <dgm:spPr/>
      <dgm:t>
        <a:bodyPr/>
        <a:lstStyle/>
        <a:p>
          <a:endParaRPr lang="de-DE"/>
        </a:p>
      </dgm:t>
    </dgm:pt>
    <dgm:pt modelId="{90EB116F-3F2D-46F5-BE5B-BB07F6D4BD98}">
      <dgm:prSet phldrT="[Text]"/>
      <dgm:spPr/>
      <dgm:t>
        <a:bodyPr/>
        <a:lstStyle/>
        <a:p>
          <a:r>
            <a:rPr lang="en-US" dirty="0"/>
            <a:t>dielectron_reduced_200_datasets.jon</a:t>
          </a:r>
          <a:endParaRPr lang="de-DE" dirty="0"/>
        </a:p>
      </dgm:t>
    </dgm:pt>
    <dgm:pt modelId="{B5B34D7B-7301-45A3-B46A-3C12B54E3F84}" type="parTrans" cxnId="{D5B9C2D0-824B-4315-851D-6A03B60CF3E5}">
      <dgm:prSet/>
      <dgm:spPr/>
      <dgm:t>
        <a:bodyPr/>
        <a:lstStyle/>
        <a:p>
          <a:endParaRPr lang="de-DE"/>
        </a:p>
      </dgm:t>
    </dgm:pt>
    <dgm:pt modelId="{BEFDA41B-0A27-4437-8CCD-27CDE6CED0F5}" type="sibTrans" cxnId="{D5B9C2D0-824B-4315-851D-6A03B60CF3E5}">
      <dgm:prSet/>
      <dgm:spPr/>
      <dgm:t>
        <a:bodyPr/>
        <a:lstStyle/>
        <a:p>
          <a:endParaRPr lang="de-DE"/>
        </a:p>
      </dgm:t>
    </dgm:pt>
    <dgm:pt modelId="{38556707-DC84-4FDE-B600-72CDDDD3C597}">
      <dgm:prSet phldrT="[Text]"/>
      <dgm:spPr/>
      <dgm:t>
        <a:bodyPr/>
        <a:lstStyle/>
        <a:p>
          <a:r>
            <a:rPr lang="de-DE" dirty="0"/>
            <a:t>CERN</a:t>
          </a:r>
        </a:p>
      </dgm:t>
    </dgm:pt>
    <dgm:pt modelId="{F922BA70-9435-44EA-85ED-495A38BC1886}" type="parTrans" cxnId="{09FA1A98-1259-4749-95C0-ED5F6A5B1FE9}">
      <dgm:prSet/>
      <dgm:spPr/>
      <dgm:t>
        <a:bodyPr/>
        <a:lstStyle/>
        <a:p>
          <a:endParaRPr lang="de-DE"/>
        </a:p>
      </dgm:t>
    </dgm:pt>
    <dgm:pt modelId="{6C200C1B-F1B9-4B45-B14D-E962988B4C5F}" type="sibTrans" cxnId="{09FA1A98-1259-4749-95C0-ED5F6A5B1FE9}">
      <dgm:prSet/>
      <dgm:spPr/>
      <dgm:t>
        <a:bodyPr/>
        <a:lstStyle/>
        <a:p>
          <a:endParaRPr lang="de-DE"/>
        </a:p>
      </dgm:t>
    </dgm:pt>
    <dgm:pt modelId="{A591F5E2-2C09-4F69-A3D8-5B702C836E18}">
      <dgm:prSet phldrT="[Text]"/>
      <dgm:spPr/>
      <dgm:t>
        <a:bodyPr/>
        <a:lstStyle/>
        <a:p>
          <a:r>
            <a:rPr lang="en-US" dirty="0"/>
            <a:t>renewableenergy.csv</a:t>
          </a:r>
          <a:endParaRPr lang="de-DE" dirty="0"/>
        </a:p>
      </dgm:t>
    </dgm:pt>
    <dgm:pt modelId="{33F8B8B9-DAF9-4382-98A2-E4D9B197976F}" type="parTrans" cxnId="{1483CC6D-3F61-4781-A45D-544485322882}">
      <dgm:prSet/>
      <dgm:spPr/>
      <dgm:t>
        <a:bodyPr/>
        <a:lstStyle/>
        <a:p>
          <a:endParaRPr lang="de-DE"/>
        </a:p>
      </dgm:t>
    </dgm:pt>
    <dgm:pt modelId="{5A2BB821-4840-4927-9907-C04E512882C7}" type="sibTrans" cxnId="{1483CC6D-3F61-4781-A45D-544485322882}">
      <dgm:prSet/>
      <dgm:spPr/>
      <dgm:t>
        <a:bodyPr/>
        <a:lstStyle/>
        <a:p>
          <a:endParaRPr lang="de-DE"/>
        </a:p>
      </dgm:t>
    </dgm:pt>
    <dgm:pt modelId="{5DAEE50F-931F-4381-9FAB-FFA8C88A2C4F}">
      <dgm:prSet phldrT="[Text]"/>
      <dgm:spPr/>
      <dgm:t>
        <a:bodyPr/>
        <a:lstStyle/>
        <a:p>
          <a:r>
            <a:rPr lang="de-DE" dirty="0" err="1"/>
            <a:t>Openworldata</a:t>
          </a:r>
          <a:endParaRPr lang="de-DE" dirty="0"/>
        </a:p>
      </dgm:t>
    </dgm:pt>
    <dgm:pt modelId="{A2B935FD-FB9D-46D8-A9B5-E095B0F6CAAE}" type="parTrans" cxnId="{C5F855E8-C6BE-4ACB-84B0-61210CF31ABE}">
      <dgm:prSet/>
      <dgm:spPr/>
      <dgm:t>
        <a:bodyPr/>
        <a:lstStyle/>
        <a:p>
          <a:endParaRPr lang="de-DE"/>
        </a:p>
      </dgm:t>
    </dgm:pt>
    <dgm:pt modelId="{3C4772B7-54D8-448C-8679-6F48EBF1C220}" type="sibTrans" cxnId="{C5F855E8-C6BE-4ACB-84B0-61210CF31ABE}">
      <dgm:prSet/>
      <dgm:spPr/>
      <dgm:t>
        <a:bodyPr/>
        <a:lstStyle/>
        <a:p>
          <a:endParaRPr lang="de-DE"/>
        </a:p>
      </dgm:t>
    </dgm:pt>
    <dgm:pt modelId="{469EB6FD-E2E7-413B-9496-5241FE94FBBA}">
      <dgm:prSet phldrT="[Text]"/>
      <dgm:spPr/>
      <dgm:t>
        <a:bodyPr/>
        <a:lstStyle/>
        <a:p>
          <a:r>
            <a:rPr lang="de-DE" dirty="0" err="1"/>
            <a:t>Countrydata</a:t>
          </a:r>
          <a:endParaRPr lang="de-DE" dirty="0"/>
        </a:p>
      </dgm:t>
    </dgm:pt>
    <dgm:pt modelId="{682005E3-E04E-4ECE-9E23-94D91B9F19ED}" type="parTrans" cxnId="{C0C484D1-4F31-45D6-B474-7462E31CD280}">
      <dgm:prSet/>
      <dgm:spPr/>
      <dgm:t>
        <a:bodyPr/>
        <a:lstStyle/>
        <a:p>
          <a:endParaRPr lang="de-DE"/>
        </a:p>
      </dgm:t>
    </dgm:pt>
    <dgm:pt modelId="{D17C1C26-52DB-41E9-84A4-B4315516AFF7}" type="sibTrans" cxnId="{C0C484D1-4F31-45D6-B474-7462E31CD280}">
      <dgm:prSet/>
      <dgm:spPr/>
      <dgm:t>
        <a:bodyPr/>
        <a:lstStyle/>
        <a:p>
          <a:endParaRPr lang="de-DE"/>
        </a:p>
      </dgm:t>
    </dgm:pt>
    <dgm:pt modelId="{94E74548-9EF5-46D6-9AD1-D32C81F79201}">
      <dgm:prSet phldrT="[Text]"/>
      <dgm:spPr/>
      <dgm:t>
        <a:bodyPr/>
        <a:lstStyle/>
        <a:p>
          <a:r>
            <a:rPr lang="de-DE" dirty="0"/>
            <a:t>Wikipedia</a:t>
          </a:r>
        </a:p>
      </dgm:t>
    </dgm:pt>
    <dgm:pt modelId="{528E5673-8652-4A1F-9957-08C7207658EA}" type="parTrans" cxnId="{50DA0CDE-8224-49B0-8465-8155BB7DFC68}">
      <dgm:prSet/>
      <dgm:spPr/>
      <dgm:t>
        <a:bodyPr/>
        <a:lstStyle/>
        <a:p>
          <a:endParaRPr lang="de-DE"/>
        </a:p>
      </dgm:t>
    </dgm:pt>
    <dgm:pt modelId="{F6A832A1-8509-4E73-AE17-E31F1405D70D}" type="sibTrans" cxnId="{50DA0CDE-8224-49B0-8465-8155BB7DFC68}">
      <dgm:prSet/>
      <dgm:spPr/>
      <dgm:t>
        <a:bodyPr/>
        <a:lstStyle/>
        <a:p>
          <a:endParaRPr lang="de-DE"/>
        </a:p>
      </dgm:t>
    </dgm:pt>
    <dgm:pt modelId="{DE94BF93-19AA-4D3F-A999-7BF3497D6386}" type="pres">
      <dgm:prSet presAssocID="{9212DE31-ABE5-4EDD-820E-6A1A4741474E}" presName="linear" presStyleCnt="0">
        <dgm:presLayoutVars>
          <dgm:animLvl val="lvl"/>
          <dgm:resizeHandles val="exact"/>
        </dgm:presLayoutVars>
      </dgm:prSet>
      <dgm:spPr/>
    </dgm:pt>
    <dgm:pt modelId="{41C9BE55-C04B-4B5B-BE0A-BE4B4B934DF4}" type="pres">
      <dgm:prSet presAssocID="{B0590A6C-A4BC-4FAD-926B-3E23B23A112D}" presName="parentText" presStyleLbl="node1" presStyleIdx="0" presStyleCnt="5" custLinFactNeighborY="-2186">
        <dgm:presLayoutVars>
          <dgm:chMax val="0"/>
          <dgm:bulletEnabled val="1"/>
        </dgm:presLayoutVars>
      </dgm:prSet>
      <dgm:spPr/>
    </dgm:pt>
    <dgm:pt modelId="{E3F9941B-F51E-4BAE-BEE7-062E034999B7}" type="pres">
      <dgm:prSet presAssocID="{B0590A6C-A4BC-4FAD-926B-3E23B23A112D}" presName="childText" presStyleLbl="revTx" presStyleIdx="0" presStyleCnt="5" custLinFactNeighborY="-5368">
        <dgm:presLayoutVars>
          <dgm:bulletEnabled val="1"/>
        </dgm:presLayoutVars>
      </dgm:prSet>
      <dgm:spPr/>
    </dgm:pt>
    <dgm:pt modelId="{95933DB5-BA0D-4138-9E4D-5CF119596588}" type="pres">
      <dgm:prSet presAssocID="{FF2FEFD8-0858-40DF-A4BA-9819B931D98B}" presName="parentText" presStyleLbl="node1" presStyleIdx="1" presStyleCnt="5" custLinFactNeighborY="-26545">
        <dgm:presLayoutVars>
          <dgm:chMax val="0"/>
          <dgm:bulletEnabled val="1"/>
        </dgm:presLayoutVars>
      </dgm:prSet>
      <dgm:spPr/>
    </dgm:pt>
    <dgm:pt modelId="{237004DF-4A02-49AC-A4C4-1B6BEEFA555F}" type="pres">
      <dgm:prSet presAssocID="{FF2FEFD8-0858-40DF-A4BA-9819B931D98B}" presName="childText" presStyleLbl="revTx" presStyleIdx="1" presStyleCnt="5" custLinFactNeighborY="10736">
        <dgm:presLayoutVars>
          <dgm:bulletEnabled val="1"/>
        </dgm:presLayoutVars>
      </dgm:prSet>
      <dgm:spPr/>
    </dgm:pt>
    <dgm:pt modelId="{0935B539-AEE5-4D02-973C-F025876C18FE}" type="pres">
      <dgm:prSet presAssocID="{90EB116F-3F2D-46F5-BE5B-BB07F6D4BD98}" presName="parentText" presStyleLbl="node1" presStyleIdx="2" presStyleCnt="5" custLinFactNeighborY="16774">
        <dgm:presLayoutVars>
          <dgm:chMax val="0"/>
          <dgm:bulletEnabled val="1"/>
        </dgm:presLayoutVars>
      </dgm:prSet>
      <dgm:spPr/>
    </dgm:pt>
    <dgm:pt modelId="{332348EE-34F8-4414-93C0-9CEDC3BBEC0C}" type="pres">
      <dgm:prSet presAssocID="{90EB116F-3F2D-46F5-BE5B-BB07F6D4BD98}" presName="childText" presStyleLbl="revTx" presStyleIdx="2" presStyleCnt="5">
        <dgm:presLayoutVars>
          <dgm:bulletEnabled val="1"/>
        </dgm:presLayoutVars>
      </dgm:prSet>
      <dgm:spPr/>
    </dgm:pt>
    <dgm:pt modelId="{6FA11A41-E2E8-4B5A-8F1B-32C941F65A27}" type="pres">
      <dgm:prSet presAssocID="{A591F5E2-2C09-4F69-A3D8-5B702C836E1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B45F619-5F33-40F0-B9D6-CB7F33132DEE}" type="pres">
      <dgm:prSet presAssocID="{A591F5E2-2C09-4F69-A3D8-5B702C836E18}" presName="childText" presStyleLbl="revTx" presStyleIdx="3" presStyleCnt="5">
        <dgm:presLayoutVars>
          <dgm:bulletEnabled val="1"/>
        </dgm:presLayoutVars>
      </dgm:prSet>
      <dgm:spPr/>
    </dgm:pt>
    <dgm:pt modelId="{BCB2430B-5AE4-42F8-89F2-8D536892588F}" type="pres">
      <dgm:prSet presAssocID="{469EB6FD-E2E7-413B-9496-5241FE94FBB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ACF2A53-9810-4A65-8FB3-2F5F4DF4706E}" type="pres">
      <dgm:prSet presAssocID="{469EB6FD-E2E7-413B-9496-5241FE94FBBA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7B01600-ED97-42CB-B467-C076056E697A}" type="presOf" srcId="{38556707-DC84-4FDE-B600-72CDDDD3C597}" destId="{332348EE-34F8-4414-93C0-9CEDC3BBEC0C}" srcOrd="0" destOrd="0" presId="urn:microsoft.com/office/officeart/2005/8/layout/vList2"/>
    <dgm:cxn modelId="{8C375100-B38A-458E-A1D1-494BF8D28AB6}" srcId="{9212DE31-ABE5-4EDD-820E-6A1A4741474E}" destId="{FF2FEFD8-0858-40DF-A4BA-9819B931D98B}" srcOrd="1" destOrd="0" parTransId="{2B54BAD3-F14B-4662-BCD9-113333166A00}" sibTransId="{17F78925-225B-40AE-8355-C2089E282EB5}"/>
    <dgm:cxn modelId="{FA850F14-5A25-4997-AD9C-AC8C317459BD}" type="presOf" srcId="{B0590A6C-A4BC-4FAD-926B-3E23B23A112D}" destId="{41C9BE55-C04B-4B5B-BE0A-BE4B4B934DF4}" srcOrd="0" destOrd="0" presId="urn:microsoft.com/office/officeart/2005/8/layout/vList2"/>
    <dgm:cxn modelId="{D8CAFF1D-53F4-4E2F-8D13-946953970BB1}" type="presOf" srcId="{B63DC791-7CDD-4B8E-B7FE-8E869F1E2FF0}" destId="{E3F9941B-F51E-4BAE-BEE7-062E034999B7}" srcOrd="0" destOrd="0" presId="urn:microsoft.com/office/officeart/2005/8/layout/vList2"/>
    <dgm:cxn modelId="{1483CC6D-3F61-4781-A45D-544485322882}" srcId="{9212DE31-ABE5-4EDD-820E-6A1A4741474E}" destId="{A591F5E2-2C09-4F69-A3D8-5B702C836E18}" srcOrd="3" destOrd="0" parTransId="{33F8B8B9-DAF9-4382-98A2-E4D9B197976F}" sibTransId="{5A2BB821-4840-4927-9907-C04E512882C7}"/>
    <dgm:cxn modelId="{D13AB476-7FBE-4B98-8620-607D8D31F347}" srcId="{B0590A6C-A4BC-4FAD-926B-3E23B23A112D}" destId="{B63DC791-7CDD-4B8E-B7FE-8E869F1E2FF0}" srcOrd="0" destOrd="0" parTransId="{61CE0F19-6E90-4811-9CE6-AB2E23C2F0F0}" sibTransId="{E55FAF3B-1CA5-4DCC-A462-EDC57446A957}"/>
    <dgm:cxn modelId="{C252C077-FABA-4B60-BDDA-A48C98D76F6E}" type="presOf" srcId="{90EB116F-3F2D-46F5-BE5B-BB07F6D4BD98}" destId="{0935B539-AEE5-4D02-973C-F025876C18FE}" srcOrd="0" destOrd="0" presId="urn:microsoft.com/office/officeart/2005/8/layout/vList2"/>
    <dgm:cxn modelId="{F1982D8C-F685-4A0A-985D-8E7D6491054C}" type="presOf" srcId="{A591F5E2-2C09-4F69-A3D8-5B702C836E18}" destId="{6FA11A41-E2E8-4B5A-8F1B-32C941F65A27}" srcOrd="0" destOrd="0" presId="urn:microsoft.com/office/officeart/2005/8/layout/vList2"/>
    <dgm:cxn modelId="{C1159791-00FB-4C2A-8697-8D04782FF8A0}" type="presOf" srcId="{5DAEE50F-931F-4381-9FAB-FFA8C88A2C4F}" destId="{0B45F619-5F33-40F0-B9D6-CB7F33132DEE}" srcOrd="0" destOrd="0" presId="urn:microsoft.com/office/officeart/2005/8/layout/vList2"/>
    <dgm:cxn modelId="{09FA1A98-1259-4749-95C0-ED5F6A5B1FE9}" srcId="{90EB116F-3F2D-46F5-BE5B-BB07F6D4BD98}" destId="{38556707-DC84-4FDE-B600-72CDDDD3C597}" srcOrd="0" destOrd="0" parTransId="{F922BA70-9435-44EA-85ED-495A38BC1886}" sibTransId="{6C200C1B-F1B9-4B45-B14D-E962988B4C5F}"/>
    <dgm:cxn modelId="{8F98D9A0-7728-4C1B-8234-0C3E00B2322E}" srcId="{9212DE31-ABE5-4EDD-820E-6A1A4741474E}" destId="{B0590A6C-A4BC-4FAD-926B-3E23B23A112D}" srcOrd="0" destOrd="0" parTransId="{2313A0EE-8DFC-470A-850F-AD12381E6D5D}" sibTransId="{C88AED76-C890-476B-8A86-C6FDB0B1EC67}"/>
    <dgm:cxn modelId="{F8D9D9A5-4541-4862-9BAC-2BE5FDBF8A20}" type="presOf" srcId="{4AD6E69C-CB79-4019-A49A-9E17434CEF2B}" destId="{237004DF-4A02-49AC-A4C4-1B6BEEFA555F}" srcOrd="0" destOrd="0" presId="urn:microsoft.com/office/officeart/2005/8/layout/vList2"/>
    <dgm:cxn modelId="{BFBBD4B2-4175-4204-940C-BF313B36B188}" srcId="{FF2FEFD8-0858-40DF-A4BA-9819B931D98B}" destId="{4AD6E69C-CB79-4019-A49A-9E17434CEF2B}" srcOrd="0" destOrd="0" parTransId="{3994465E-8EA1-41C4-A25A-F0956AAF4849}" sibTransId="{32341C6F-76BB-4846-A8F6-1FEA885A7E62}"/>
    <dgm:cxn modelId="{914EB8C1-3B2A-4500-BABA-96F60BB8169A}" type="presOf" srcId="{9212DE31-ABE5-4EDD-820E-6A1A4741474E}" destId="{DE94BF93-19AA-4D3F-A999-7BF3497D6386}" srcOrd="0" destOrd="0" presId="urn:microsoft.com/office/officeart/2005/8/layout/vList2"/>
    <dgm:cxn modelId="{9FD9D4C3-0E3A-4FA1-904B-DA4B277B36D1}" type="presOf" srcId="{469EB6FD-E2E7-413B-9496-5241FE94FBBA}" destId="{BCB2430B-5AE4-42F8-89F2-8D536892588F}" srcOrd="0" destOrd="0" presId="urn:microsoft.com/office/officeart/2005/8/layout/vList2"/>
    <dgm:cxn modelId="{D8D3C6C4-6C77-44E1-9896-507804D1833E}" type="presOf" srcId="{FF2FEFD8-0858-40DF-A4BA-9819B931D98B}" destId="{95933DB5-BA0D-4138-9E4D-5CF119596588}" srcOrd="0" destOrd="0" presId="urn:microsoft.com/office/officeart/2005/8/layout/vList2"/>
    <dgm:cxn modelId="{F31CF8CA-2E26-42C5-84A4-8A773934C254}" type="presOf" srcId="{94E74548-9EF5-46D6-9AD1-D32C81F79201}" destId="{4ACF2A53-9810-4A65-8FB3-2F5F4DF4706E}" srcOrd="0" destOrd="0" presId="urn:microsoft.com/office/officeart/2005/8/layout/vList2"/>
    <dgm:cxn modelId="{D5B9C2D0-824B-4315-851D-6A03B60CF3E5}" srcId="{9212DE31-ABE5-4EDD-820E-6A1A4741474E}" destId="{90EB116F-3F2D-46F5-BE5B-BB07F6D4BD98}" srcOrd="2" destOrd="0" parTransId="{B5B34D7B-7301-45A3-B46A-3C12B54E3F84}" sibTransId="{BEFDA41B-0A27-4437-8CCD-27CDE6CED0F5}"/>
    <dgm:cxn modelId="{C0C484D1-4F31-45D6-B474-7462E31CD280}" srcId="{9212DE31-ABE5-4EDD-820E-6A1A4741474E}" destId="{469EB6FD-E2E7-413B-9496-5241FE94FBBA}" srcOrd="4" destOrd="0" parTransId="{682005E3-E04E-4ECE-9E23-94D91B9F19ED}" sibTransId="{D17C1C26-52DB-41E9-84A4-B4315516AFF7}"/>
    <dgm:cxn modelId="{50DA0CDE-8224-49B0-8465-8155BB7DFC68}" srcId="{469EB6FD-E2E7-413B-9496-5241FE94FBBA}" destId="{94E74548-9EF5-46D6-9AD1-D32C81F79201}" srcOrd="0" destOrd="0" parTransId="{528E5673-8652-4A1F-9957-08C7207658EA}" sibTransId="{F6A832A1-8509-4E73-AE17-E31F1405D70D}"/>
    <dgm:cxn modelId="{C5F855E8-C6BE-4ACB-84B0-61210CF31ABE}" srcId="{A591F5E2-2C09-4F69-A3D8-5B702C836E18}" destId="{5DAEE50F-931F-4381-9FAB-FFA8C88A2C4F}" srcOrd="0" destOrd="0" parTransId="{A2B935FD-FB9D-46D8-A9B5-E095B0F6CAAE}" sibTransId="{3C4772B7-54D8-448C-8679-6F48EBF1C220}"/>
    <dgm:cxn modelId="{9F4D4266-241E-4F27-9866-C5B19F1A2D18}" type="presParOf" srcId="{DE94BF93-19AA-4D3F-A999-7BF3497D6386}" destId="{41C9BE55-C04B-4B5B-BE0A-BE4B4B934DF4}" srcOrd="0" destOrd="0" presId="urn:microsoft.com/office/officeart/2005/8/layout/vList2"/>
    <dgm:cxn modelId="{38104310-5112-46B9-894D-B7754CFE56AD}" type="presParOf" srcId="{DE94BF93-19AA-4D3F-A999-7BF3497D6386}" destId="{E3F9941B-F51E-4BAE-BEE7-062E034999B7}" srcOrd="1" destOrd="0" presId="urn:microsoft.com/office/officeart/2005/8/layout/vList2"/>
    <dgm:cxn modelId="{5D1548E3-FC96-40E0-A711-C4C85501AFE8}" type="presParOf" srcId="{DE94BF93-19AA-4D3F-A999-7BF3497D6386}" destId="{95933DB5-BA0D-4138-9E4D-5CF119596588}" srcOrd="2" destOrd="0" presId="urn:microsoft.com/office/officeart/2005/8/layout/vList2"/>
    <dgm:cxn modelId="{06CA0380-2F36-4F51-B878-CE1B825DB209}" type="presParOf" srcId="{DE94BF93-19AA-4D3F-A999-7BF3497D6386}" destId="{237004DF-4A02-49AC-A4C4-1B6BEEFA555F}" srcOrd="3" destOrd="0" presId="urn:microsoft.com/office/officeart/2005/8/layout/vList2"/>
    <dgm:cxn modelId="{341BA3EE-A60C-4BC4-9982-8217E4525A5F}" type="presParOf" srcId="{DE94BF93-19AA-4D3F-A999-7BF3497D6386}" destId="{0935B539-AEE5-4D02-973C-F025876C18FE}" srcOrd="4" destOrd="0" presId="urn:microsoft.com/office/officeart/2005/8/layout/vList2"/>
    <dgm:cxn modelId="{7861C33E-165B-4DFA-8563-6F28CD7170A0}" type="presParOf" srcId="{DE94BF93-19AA-4D3F-A999-7BF3497D6386}" destId="{332348EE-34F8-4414-93C0-9CEDC3BBEC0C}" srcOrd="5" destOrd="0" presId="urn:microsoft.com/office/officeart/2005/8/layout/vList2"/>
    <dgm:cxn modelId="{2B506D58-BD01-4CA7-8856-773DD3D38D9A}" type="presParOf" srcId="{DE94BF93-19AA-4D3F-A999-7BF3497D6386}" destId="{6FA11A41-E2E8-4B5A-8F1B-32C941F65A27}" srcOrd="6" destOrd="0" presId="urn:microsoft.com/office/officeart/2005/8/layout/vList2"/>
    <dgm:cxn modelId="{60773C53-39BF-4A42-931F-520524A89C3A}" type="presParOf" srcId="{DE94BF93-19AA-4D3F-A999-7BF3497D6386}" destId="{0B45F619-5F33-40F0-B9D6-CB7F33132DEE}" srcOrd="7" destOrd="0" presId="urn:microsoft.com/office/officeart/2005/8/layout/vList2"/>
    <dgm:cxn modelId="{B38B3AF3-7A03-4EDC-BE1D-1A484D0205C7}" type="presParOf" srcId="{DE94BF93-19AA-4D3F-A999-7BF3497D6386}" destId="{BCB2430B-5AE4-42F8-89F2-8D536892588F}" srcOrd="8" destOrd="0" presId="urn:microsoft.com/office/officeart/2005/8/layout/vList2"/>
    <dgm:cxn modelId="{A07A9F16-4BBE-4B59-BFF0-3E5A05BB3BE1}" type="presParOf" srcId="{DE94BF93-19AA-4D3F-A999-7BF3497D6386}" destId="{4ACF2A53-9810-4A65-8FB3-2F5F4DF4706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BE55-C04B-4B5B-BE0A-BE4B4B934DF4}">
      <dsp:nvSpPr>
        <dsp:cNvPr id="0" name=""/>
        <dsp:cNvSpPr/>
      </dsp:nvSpPr>
      <dsp:spPr>
        <a:xfrm>
          <a:off x="0" y="20368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Meta analysis image</a:t>
          </a:r>
          <a:endParaRPr lang="de-DE" sz="1600" kern="1200" dirty="0"/>
        </a:p>
      </dsp:txBody>
      <dsp:txXfrm>
        <a:off x="18277" y="38645"/>
        <a:ext cx="7544592" cy="337846"/>
      </dsp:txXfrm>
    </dsp:sp>
    <dsp:sp modelId="{E3F9941B-F51E-4BAE-BEE7-062E034999B7}">
      <dsp:nvSpPr>
        <dsp:cNvPr id="0" name=""/>
        <dsp:cNvSpPr/>
      </dsp:nvSpPr>
      <dsp:spPr>
        <a:xfrm>
          <a:off x="0" y="380463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meta analysis.com</a:t>
          </a:r>
          <a:endParaRPr lang="de-DE" sz="1200" kern="1200" dirty="0"/>
        </a:p>
      </dsp:txBody>
      <dsp:txXfrm>
        <a:off x="0" y="380463"/>
        <a:ext cx="7581146" cy="264960"/>
      </dsp:txXfrm>
    </dsp:sp>
    <dsp:sp modelId="{95933DB5-BA0D-4138-9E4D-5CF119596588}">
      <dsp:nvSpPr>
        <dsp:cNvPr id="0" name=""/>
        <dsp:cNvSpPr/>
      </dsp:nvSpPr>
      <dsp:spPr>
        <a:xfrm>
          <a:off x="0" y="595187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Prism - </a:t>
          </a:r>
          <a:r>
            <a:rPr lang="en-US" sz="1600" kern="1200" dirty="0" err="1"/>
            <a:t>Graphpad</a:t>
          </a:r>
          <a:endParaRPr lang="de-DE" sz="1600" kern="1200" dirty="0"/>
        </a:p>
      </dsp:txBody>
      <dsp:txXfrm>
        <a:off x="18277" y="613464"/>
        <a:ext cx="7544592" cy="337846"/>
      </dsp:txXfrm>
    </dsp:sp>
    <dsp:sp modelId="{237004DF-4A02-49AC-A4C4-1B6BEEFA555F}">
      <dsp:nvSpPr>
        <dsp:cNvPr id="0" name=""/>
        <dsp:cNvSpPr/>
      </dsp:nvSpPr>
      <dsp:spPr>
        <a:xfrm>
          <a:off x="0" y="1039921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graphpad.com</a:t>
          </a:r>
          <a:endParaRPr lang="de-DE" sz="1200" kern="1200" dirty="0"/>
        </a:p>
      </dsp:txBody>
      <dsp:txXfrm>
        <a:off x="0" y="1039921"/>
        <a:ext cx="7581146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BE55-C04B-4B5B-BE0A-BE4B4B934DF4}">
      <dsp:nvSpPr>
        <dsp:cNvPr id="0" name=""/>
        <dsp:cNvSpPr/>
      </dsp:nvSpPr>
      <dsp:spPr>
        <a:xfrm>
          <a:off x="0" y="70605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SPSS latest edition 2021 – free version</a:t>
          </a:r>
          <a:endParaRPr lang="de-DE" sz="1600" kern="1200" dirty="0"/>
        </a:p>
      </dsp:txBody>
      <dsp:txXfrm>
        <a:off x="18277" y="88882"/>
        <a:ext cx="7544592" cy="337846"/>
      </dsp:txXfrm>
    </dsp:sp>
    <dsp:sp modelId="{E3F9941B-F51E-4BAE-BEE7-062E034999B7}">
      <dsp:nvSpPr>
        <dsp:cNvPr id="0" name=""/>
        <dsp:cNvSpPr/>
      </dsp:nvSpPr>
      <dsp:spPr>
        <a:xfrm>
          <a:off x="0" y="440756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wizcase.com</a:t>
          </a:r>
          <a:endParaRPr lang="de-DE" sz="1200" kern="1200" dirty="0"/>
        </a:p>
      </dsp:txBody>
      <dsp:txXfrm>
        <a:off x="0" y="440756"/>
        <a:ext cx="7581146" cy="264960"/>
      </dsp:txXfrm>
    </dsp:sp>
    <dsp:sp modelId="{95933DB5-BA0D-4138-9E4D-5CF119596588}">
      <dsp:nvSpPr>
        <dsp:cNvPr id="0" name=""/>
        <dsp:cNvSpPr/>
      </dsp:nvSpPr>
      <dsp:spPr>
        <a:xfrm>
          <a:off x="0" y="665521"/>
          <a:ext cx="7581146" cy="374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SAS – Bloor Research</a:t>
          </a:r>
          <a:endParaRPr lang="de-DE" sz="1600" kern="1200" dirty="0"/>
        </a:p>
      </dsp:txBody>
      <dsp:txXfrm>
        <a:off x="18277" y="683798"/>
        <a:ext cx="7544592" cy="337846"/>
      </dsp:txXfrm>
    </dsp:sp>
    <dsp:sp modelId="{237004DF-4A02-49AC-A4C4-1B6BEEFA555F}">
      <dsp:nvSpPr>
        <dsp:cNvPr id="0" name=""/>
        <dsp:cNvSpPr/>
      </dsp:nvSpPr>
      <dsp:spPr>
        <a:xfrm>
          <a:off x="0" y="1039921"/>
          <a:ext cx="758114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70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bloorresearch.com</a:t>
          </a:r>
          <a:endParaRPr lang="de-DE" sz="1200" kern="1200" dirty="0"/>
        </a:p>
      </dsp:txBody>
      <dsp:txXfrm>
        <a:off x="0" y="1039921"/>
        <a:ext cx="7581146" cy="264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BE55-C04B-4B5B-BE0A-BE4B4B934DF4}">
      <dsp:nvSpPr>
        <dsp:cNvPr id="0" name=""/>
        <dsp:cNvSpPr/>
      </dsp:nvSpPr>
      <dsp:spPr>
        <a:xfrm>
          <a:off x="0" y="79343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country.json</a:t>
          </a:r>
          <a:endParaRPr lang="de-DE" sz="1500" kern="1200" dirty="0"/>
        </a:p>
      </dsp:txBody>
      <dsp:txXfrm>
        <a:off x="17134" y="96477"/>
        <a:ext cx="7685759" cy="316732"/>
      </dsp:txXfrm>
    </dsp:sp>
    <dsp:sp modelId="{E3F9941B-F51E-4BAE-BEE7-062E034999B7}">
      <dsp:nvSpPr>
        <dsp:cNvPr id="0" name=""/>
        <dsp:cNvSpPr/>
      </dsp:nvSpPr>
      <dsp:spPr>
        <a:xfrm>
          <a:off x="0" y="416931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Self-made data</a:t>
          </a:r>
          <a:endParaRPr lang="de-DE" sz="1200" kern="1200" dirty="0"/>
        </a:p>
      </dsp:txBody>
      <dsp:txXfrm>
        <a:off x="0" y="416931"/>
        <a:ext cx="7720027" cy="248400"/>
      </dsp:txXfrm>
    </dsp:sp>
    <dsp:sp modelId="{95933DB5-BA0D-4138-9E4D-5CF119596588}">
      <dsp:nvSpPr>
        <dsp:cNvPr id="0" name=""/>
        <dsp:cNvSpPr/>
      </dsp:nvSpPr>
      <dsp:spPr>
        <a:xfrm>
          <a:off x="0" y="618235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dielectron.json</a:t>
          </a:r>
          <a:endParaRPr lang="de-DE" sz="1500" kern="1200" dirty="0"/>
        </a:p>
      </dsp:txBody>
      <dsp:txXfrm>
        <a:off x="17134" y="635369"/>
        <a:ext cx="7685759" cy="316732"/>
      </dsp:txXfrm>
    </dsp:sp>
    <dsp:sp modelId="{237004DF-4A02-49AC-A4C4-1B6BEEFA555F}">
      <dsp:nvSpPr>
        <dsp:cNvPr id="0" name=""/>
        <dsp:cNvSpPr/>
      </dsp:nvSpPr>
      <dsp:spPr>
        <a:xfrm>
          <a:off x="0" y="1072856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CERN</a:t>
          </a:r>
        </a:p>
      </dsp:txBody>
      <dsp:txXfrm>
        <a:off x="0" y="1072856"/>
        <a:ext cx="7720027" cy="248400"/>
      </dsp:txXfrm>
    </dsp:sp>
    <dsp:sp modelId="{0935B539-AEE5-4D02-973C-F025876C18FE}">
      <dsp:nvSpPr>
        <dsp:cNvPr id="0" name=""/>
        <dsp:cNvSpPr/>
      </dsp:nvSpPr>
      <dsp:spPr>
        <a:xfrm>
          <a:off x="0" y="1325240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dielectron_reduced_200_datasets.jon</a:t>
          </a:r>
          <a:endParaRPr lang="de-DE" sz="1500" kern="1200" dirty="0"/>
        </a:p>
      </dsp:txBody>
      <dsp:txXfrm>
        <a:off x="17134" y="1342374"/>
        <a:ext cx="7685759" cy="316732"/>
      </dsp:txXfrm>
    </dsp:sp>
    <dsp:sp modelId="{332348EE-34F8-4414-93C0-9CEDC3BBEC0C}">
      <dsp:nvSpPr>
        <dsp:cNvPr id="0" name=""/>
        <dsp:cNvSpPr/>
      </dsp:nvSpPr>
      <dsp:spPr>
        <a:xfrm>
          <a:off x="0" y="1634573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CERN</a:t>
          </a:r>
        </a:p>
      </dsp:txBody>
      <dsp:txXfrm>
        <a:off x="0" y="1634573"/>
        <a:ext cx="7720027" cy="248400"/>
      </dsp:txXfrm>
    </dsp:sp>
    <dsp:sp modelId="{6FA11A41-E2E8-4B5A-8F1B-32C941F65A27}">
      <dsp:nvSpPr>
        <dsp:cNvPr id="0" name=""/>
        <dsp:cNvSpPr/>
      </dsp:nvSpPr>
      <dsp:spPr>
        <a:xfrm>
          <a:off x="0" y="1882973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renewableenergy.csv</a:t>
          </a:r>
          <a:endParaRPr lang="de-DE" sz="1500" kern="1200" dirty="0"/>
        </a:p>
      </dsp:txBody>
      <dsp:txXfrm>
        <a:off x="17134" y="1900107"/>
        <a:ext cx="7685759" cy="316732"/>
      </dsp:txXfrm>
    </dsp:sp>
    <dsp:sp modelId="{0B45F619-5F33-40F0-B9D6-CB7F33132DEE}">
      <dsp:nvSpPr>
        <dsp:cNvPr id="0" name=""/>
        <dsp:cNvSpPr/>
      </dsp:nvSpPr>
      <dsp:spPr>
        <a:xfrm>
          <a:off x="0" y="2233973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 err="1"/>
            <a:t>Openworldata</a:t>
          </a:r>
          <a:endParaRPr lang="de-DE" sz="1200" kern="1200" dirty="0"/>
        </a:p>
      </dsp:txBody>
      <dsp:txXfrm>
        <a:off x="0" y="2233973"/>
        <a:ext cx="7720027" cy="248400"/>
      </dsp:txXfrm>
    </dsp:sp>
    <dsp:sp modelId="{BCB2430B-5AE4-42F8-89F2-8D536892588F}">
      <dsp:nvSpPr>
        <dsp:cNvPr id="0" name=""/>
        <dsp:cNvSpPr/>
      </dsp:nvSpPr>
      <dsp:spPr>
        <a:xfrm>
          <a:off x="0" y="2482373"/>
          <a:ext cx="7720027" cy="351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Countrydata</a:t>
          </a:r>
          <a:endParaRPr lang="de-DE" sz="1500" kern="1200" dirty="0"/>
        </a:p>
      </dsp:txBody>
      <dsp:txXfrm>
        <a:off x="17134" y="2499507"/>
        <a:ext cx="7685759" cy="316732"/>
      </dsp:txXfrm>
    </dsp:sp>
    <dsp:sp modelId="{4ACF2A53-9810-4A65-8FB3-2F5F4DF4706E}">
      <dsp:nvSpPr>
        <dsp:cNvPr id="0" name=""/>
        <dsp:cNvSpPr/>
      </dsp:nvSpPr>
      <dsp:spPr>
        <a:xfrm>
          <a:off x="0" y="2833373"/>
          <a:ext cx="7720027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111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200" kern="1200" dirty="0"/>
            <a:t>Wikipedia</a:t>
          </a:r>
        </a:p>
      </dsp:txBody>
      <dsp:txXfrm>
        <a:off x="0" y="2833373"/>
        <a:ext cx="7720027" cy="248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2:49.6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7,'15'0,"-1"0,-11 0,4 0,0 0,-2 0,1 0,-1 0,0 0,2 0,-2 0,1 0,-1 0,0 0,1 0,-1 0,0 0,1 0,-2 0,1 0,1 0,-1 0,0 0,1 0,-1 0,0 0,1 0,-1 0,0 0,3 0,-4 0,4 0,-5 0,3 0,1 0,-2 0,2 0,-3 0,1 0,2 0,-2 0,1 0,-2 0,1 0,1 0,1 0,-2 0,2 0,-3 0,1 0,2 0,-2 0,2 0,-3 0,1 0,1 1,-1 0,0 0,1-1,-1 0,0 0,1 0,-1 0,0 0,1 0,-1 0,0 0,1 0,-1 0,0 0,1 0,-1 0,0 0,1 0,-1 0,0 1,1 0,-1 0,0-1,1 0,-1 0,0 0,1 0,-2 0,1 0,2 0,-2 0,0 0,2 0,-2 0,0 0,3 0,-4 0,2 0,-1 0,0 0,2 0,-2 0,1 0,1 0,-1 0,0 0,-2 0,1 0,2 0,-2 0,1 0,-1 0,0 0,1 0,-1-1,0 0,1 0,-1 1,0 0,1 0,-1 0,0 0,1 0,0 0,0 0,2 0,-5 0,4-2,-2 2,2-1,-2 1,1 0,-1 0,0 0,2 0,-1 0,1 0,0-2,0 2,-2-2,0 2,3 0,-4 0,2 0,0 0,-2 0,3 0,-2 0,0-1,1 0,-1 0,0 1,1 0,-1 0,0 0,1 0,-1 0,0 0,1 0,-1 0,0 0,1 0,1 0,0 0,1 0,-1 0,0 0,0 0,-2 0,2 0,-4 0,4 0,0 0,-2 0,3 0,-4 0,2 0,-1 0,2 0,-2 0,1 0,-1 0,0 0,1 0,-1 0,1 0,0 0,-2 0,1 0,1 0,-1 0,2 0,-2 0,3 0,-4 0,2 0,-1 0,0 0,2 0,-3 0,2 0,-1 0,0 0,1 0,-1 0,0 0,2 0,-2 0,0 0,1 0,-1 0,0 0,1 0,-1 0,-1 0,2 0,-1 0,0 0,1 0,-1 0,0 0,1 0,-1 0,0 0,1 0,-1 0,0 0,1 0,-1 0,0 0,1 0,-1 0,0 0,1 0,-1 0,0 0,1 0,-1 0,0 0,1 0,-1 0,0 0,1 0,-1 0,0 0,1 0,-1 0,0 0,1 0,-1 0,0 0,1 0,-1 0,0 0,1 0,-1 0,0 0,1 0,-1 0,-1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3:02.1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17,'14'3,"-2"-1,-11 0,4-1,-1 2,2-3,1 3,-3-3,2 2,-1-2,0 0,1 0,-1 0,0 0,1 0,-2 0,1 0,1 0,-1 0,0 0,2 0,-2 0,1 0,-1 0,2 0,-4-2,5 2,-4-2,3 1,-3 1,1-2,2 2,-2-1,0 0,1 0,0 1,0-1,-1 0,-1 0,2 1,0 0,-1 0,1 0,-2-2,2 2,0-1,-1 1,1 0,-2-2,2 2,-1-2,0 2,2 0,-2 0,0 0,1 0,-1 0,0 0,1 0,-1 0,2 0,-2 0,3 0,-4 0,2 0,-1 0,0-1,1 0,-1 0,3 1,-4 0,4 0,-4 0,4 0,-4 0,2 0,-1 0,0 0,1 0,-1 0,2 0,-2 0,0 0,1 0,-1 0,0 0,1 0,0 0,0 0,1 0,-3 0,4 0,-4 0,2 0,0 0,-2 0,3 0,-2 0,0 0,1 0,-1 0,0 0,1 0,-1 0,2 0,-2 0,1 0,-1 0,0 0,2 0,-2 0,0 0,2 0,-4 0,4 0,-1 0,-1 0,2 0,-1 0,-2 0,5 0,-5 0,2 0,-1 0,0 0,2 0,-2 0,1 0,1 0,-2 0,2 0,-3 0,3 0,0 0,0 0,-1 0,0 0,-1 0,1 0,0 0,-1 0,1 0,-2 0,2 0,1 0,0 0,0 0,-1 0,-2 0,4 0,-4 0,2 0,0 0,-2 0,3 0,-2 0,2 0,-2 0,1 0,-1 0,0 0,1 0,-1 0,0 0,1 0,-1 0,0 0,1 0,-1 0,0 0,1 0,-1 0,1 0,-1 0,3 0,-4 0,4 0,-4 0,4 0,-4 0,2 0,0 0,-2 0,3 0,0 0,-2 0,1 0,-1 0,2 0,-2 0,3 0,-5 0,4 0,-2 0,2 0,-2 0,2-1,-4 0,4 0,-3 1,1 0,1 0,-1-2,0 2,1-2,-1 2,0 0,1 0,-1 0,0 0,1-1,-1 1,0-2,1 2,-1 0,0 0,1 0,-1 0,0 0,1 0,-1 0,0 0,1 0,-1 2,0-2,1 1,-1-1,0 0,1 0,-2 2,1-2,1 2,-1-2,0 0,1 1,-1-1,0 2,1-1,-1-1,0 2,1-2,-1 1,0 0,1 0,-1 0,0 0,1 0,-1-1,0 0,1 0,-1 0,0 0,1 0,-1 0,0 0,-1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3:19.2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10,'14'0,"-2"0,-7 0,-1 0,2 0,-1 0,1 0,2 0,-4 0,2 0,0 0,-2 0,3 0,-2 0,0 0,1 0,-1 0,2 0,-2 0,1 0,-1 0,0 0,1 0,-1 0,0 0,1 2,-1-2,-1 1,2-1,-1 2,0-2,1 2,-1-2,0 0,3 0,-2 0,0 0,-1 0,1 0,-2 0,4 0,-2 0,0 0,2 0,-3 0,2 0,0 0,0 0,0 0,-1 0,1 0,-1 0,0 0,-1 0,1 0,0 0,-1 0,1 0,0 0,-1 0,0 0,2 0,-3 0,2 0,-1 0,1 0,0 0,-1 0,1 0,0 0,-1 0,0 0,2 0,-2 0,2 0,0 0,0 0,-2 0,2 0,-2 1,2 0,-2 0,1-1,-2 0,3 0,-1 0,0 0,2 0,-3 0,0 0,2 0,-4 0,4 0,-1 0,0 0,0 0,-1 0,2 0,-2 0,2 0,-3 0,3 0,-1 0,2 0,-5 0,5 0,-4 0,4 0,-5 0,4 0,-2 0,2 0,-2 0,2 0,-2 0,2 0,0 0,0 0,0 0,-2 0,1 0,-2 0,2 0,-1 0,1 0,0 0,-1 0,0 0,1 0,-1 0,-1 0,2 0,-1 0,0 0,1 0,-1 0,0 0,1 0,1 0,-1 0,2 0,-3 2,2-2,0 2,0-2,-1 0,1 0,0 0,0 0,-2 0,2 0,-2 0,2 0,0 0,-2 0,4 0,-5 0,4 0,-3 0,0 0,2 0,-3 0,3 0,-3 0,3 0,-1 0,-2 0,4 0,-3 0,0 0,2-2,-2 2,0-2,2 2,-4 0,5 0,-4 0,2-1,-1 0,2 0,-2 1,3 0,-4-2,2 2,-1-1,1 1,0 0,-1 0,0 0,1-2,-2 2,1-2,1 2,-1 0,0 0,1 0,-1 0,0 0,1 0,-1 0,0 0,1 0,1 0,-2 0,1 0,1 0,-4 0,7 0,-5 0,2 0,0 0,-2 0,0 0,2 0,-4 0,4 0,-1 0,0 0,2 0,-3 0,0 0,2 0,-4 0,4 0,-2 0,2 0,-2 0,1 0,1 0,0 0,0 0,-1 0,-1 0,2 0,-1 0,0 0,-1 0,1 0,1 0,-3 0,4 0,-3 0,1 0,0 0,-2 0,2 0,1 0,-1 0,0 0,-1 0,0 0,3 0,-1 0,1 0,-1 0,-2 0,2 0,-2 0,0 0,2 0,-4 0,4 0,-2 0,0 0,1 0,-2 0,1 0,1 0,-1 0,0 0,1 0,-1 0,0 0,1 0,-1-1,0 1,1-2,-1 2,0 0,1 0,-1 0,0 0,1 0,-1-1,0 0,1 0,-1 0,0 0,1 0,-1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3:24.2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1,'15'0,"-3"0,-5 0,0 0,-2 2,2-2,-4 3,4-3,-2 3,2-3,-2 2,1-2,-2 1,2 0,2 0,-1-1,2 0,-2 0,1 0,0 0,1 0,-3 0,0 0,0 0,-2 0,2 0,1 0,-1 0,1 0,-3 0,2 0,0 0,-1 0,1 0,0 0,-1 0,1 0,-2 0,3 0,-1 0,1 0,0 0,0 0,-4 0,4 0,-2 0,0 0,2 0,-4 0,4 0,-1 0,0 0,0 0,-1 0,2 0,0 0,1-2,-1 2,0-1,-2-1,2 2,-2-2,0 2,3-1,-4 1,2-2,0 2,-2 0,4 0,-3 0,0 0,1 0,-2 0,1 0,3 0,-4 0,4 0,-4 0,2 0,-1 0,2 0,-2 0,1 0,-1 0,0 0,2 0,-1 0,2 0,0 0,-1 0,2 0,-2 0,2 0,-2 0,0 0,0 0,-1 0,1 0,0 0,0 0,0 0,0 0,0 0,0 0,0 0,1 0,0 0,1 0,-3 0,1 0,0 0,0 0,0 0,0 0,-2 0,2 0,-2 0,2 0,0 0,0 0,-1 0,1 0,0 0,-1 0,0 0,1 0,0 0,1 0,-1 0,-2 0,2 0,-2 0,2 0,-2 0,2 0,-4 0,4 0,-2 0,0 0,3 0,-4 0,3 0,-3 0,3 0,-2 0,0 0,2 0,-4 0,5 0,-4 0,2 0,-1 0,0 0,2 0,0 0,2 0,0 0,2 0,3 0,0 0,2 0,0 0,2 0,-1 0,1 0,-2 0,0 0,0 0,-2 0,-1 0,-2 0,-1 0,0 0,-2 0,-1 0,-1 0,0 0,-1 0,1 0,-1 0,0 0,2 0,1 0,0 0,2 0,-1 0,-2 0,4 0,-3 0,2 0,-2 0,0 0,-1 0,0 0,0 0,0 0,0 0,0 0,0 0,0 0,-1 0,1 0,0 0,-1 0,0 0,-2 0,2 0,1 0,-2 0,3 0,-3 0,2 0,0 0,-1 0,-2 0,3 0,-3 0,3 0,-2 0,0 0,1 0,-1 0,0 0,1 0,1 0,-2 0,2 0,-1 0,-2 0,5 0,-5 0,4 0,-3 0,2 0,0 0,0 0,0 0,0 0,-2 0,2 0,-4 0,3 0,-1 0,0 0,1 0,-1 0,0 0,1 0,-1 0,0 0,1 0,-1-1,0 0,1 0,-1 1,0 0,1 0,-1 0,0 0,1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08T07:15:25.66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1,'0'14,"0"-3,0-7,0-1,0 4,0-3,0 4,0-4,0 0,0 5,0-3,0 2,0-1,0-2,0 2,0 0,0-2,0 1,0 0,0-1,2 1,-2 0,1-1,-1 1,0-2,0 2,2-1,-2 1,2 1,-1-3,-1 2,2-1,-2 2,0-2,1 3,0-4,0 2,-1-1,0 0,2 1,-2-1,2 0,-2 2,0-3,0 1,1 1,-1-1,2 0,-2 1,0-1,0 0,0 1,0-1,0 0,0 1,0 0,0-1,0 1,0-2,0 2,0 0,0 1,0-2,0 1,0-1,0 2,0 0,0 2,0-2,0 2,0-2,-2 0,2 0,-2 0,1 0,0-2,0 1,1 0,0-1,-2 1,2-2,-2 3,1-1,1 1,-2 0,2 0,0-2,-1 0,0 2,0-4,1 4,-2-1,2 0,-2 2,2-5,0 4,0-1,0 2,0-2,0 1,0-2,0 2,0-2,0 2,0-2,0 2,0-2,0 2,0-2,0 2,0 0,0 0,0-1,0 1,0 0,0 2,0-2,0 2,0-4,0 4,0-5,0 4,0-2,0 0,0 3,0-1,0 0,0 1,0-1,0 2,0-2,0 0,0 1,0-1,0-1,0-1,2 1,-2 0,1 1,-1-2,0 0,0-2,0 2,0-1,0 2,0-2,0 1,0-1,0 0,0 1,0-1,0 0,0 1,0-1,0 0,0 1,0-1,0 0,0 1,0-1,0 0,0 1,0-1,0 0,0 1,0-1,0 0,0 1,0-1,0 2,0-2,0 1,0-1,0 0,0 1,0-1,0 0,0 1,0-1,0 0,0 1,0-1,0 0,0 1,0-1,0-1,0 2,0-1,0 0,0 1,0-1,0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1e8e72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1e8e723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57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Hauptproblematik: Wie erkennt er, was als x- oder y-Achse genommen werden soll. Wie speichert er alles? Wie gibt er weiter?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291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979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41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127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70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760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03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613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694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Betonen: </a:t>
            </a:r>
            <a:r>
              <a:rPr lang="de-DE" dirty="0" err="1"/>
              <a:t>Options_x_axis</a:t>
            </a:r>
            <a:r>
              <a:rPr lang="de-DE" dirty="0"/>
              <a:t>, </a:t>
            </a:r>
            <a:r>
              <a:rPr lang="de-DE" dirty="0" err="1"/>
              <a:t>variable_x</a:t>
            </a:r>
            <a:r>
              <a:rPr lang="de-DE" dirty="0"/>
              <a:t>, </a:t>
            </a:r>
            <a:r>
              <a:rPr lang="de-DE" dirty="0" err="1"/>
              <a:t>inp_x_axis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781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Entry_field</a:t>
            </a:r>
            <a:r>
              <a:rPr lang="de-DE" dirty="0"/>
              <a:t>: Die Textvariable wird dem </a:t>
            </a:r>
            <a:r>
              <a:rPr lang="de-DE" dirty="0" err="1"/>
              <a:t>x_entry_var</a:t>
            </a:r>
            <a:r>
              <a:rPr lang="de-DE" dirty="0"/>
              <a:t> zugeordnet. Entsprechend wird diese automatisch geändert, sobald man was ändert.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284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96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79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211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Wichtig: </a:t>
            </a:r>
            <a:r>
              <a:rPr lang="de-DE" dirty="0" err="1"/>
              <a:t>Result_x</a:t>
            </a:r>
            <a:r>
              <a:rPr lang="de-DE" dirty="0"/>
              <a:t> mehr eingehen.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010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269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f836602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f8366028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570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f1e8e723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f1e8e723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f1e8e723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f1e8e723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e26258b57_4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e26258b57_4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f1e8e723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f1e8e723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1e8e72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f1e8e72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f1e8e723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f1e8e723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f1e8e723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f1e8e723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f1e8e723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f1e8e723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f1e8e72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f1e8e72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61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510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509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e26258b57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e26258b57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88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1e8e723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1e8e723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831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ef3dbc13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ef3dbc13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702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211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6961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814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7670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98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3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ef3dbc13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ef3dbc13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f3dbc1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ef3dbc13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101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ef3dbc1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ef3dbc13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090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1e8e72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1e8e723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1e8e723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1e8e723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271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e26258b57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e26258b57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f3dbc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f3dbc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74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D1C4-4F13-4A3D-8B95-7491021DF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5BBE0-CA74-498D-9040-FB026AFF7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8C6D-AA07-4894-93A5-D5FD5B7DF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290B-C9B1-425F-BE89-26CE95AF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A5599-1D9D-43B2-B430-BCB1F4DF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4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BC6A-12DD-4C12-AABC-D6C60E89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695D-FAC1-4CA3-99B3-6DA2C998D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871E-D1F1-406E-81DE-B12C754F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4A507-F335-4819-B418-D1F4D895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8EB6-0DFA-437C-A339-C8F1EA30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57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7C1F-44D6-4893-B62D-791715A36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369A1-A474-4CB2-AFDA-114CE5929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AD318-DE2C-4E4F-B847-9CF06284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9375-F4AD-42D5-94B9-5C389B93E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01FC4-F20D-46F3-AFC2-4B662B2F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05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6AB8-4568-4541-B199-0B27D58C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541DB-CF48-4920-A7F8-E7209DFAFB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42FE9-BC64-4B22-A88B-F6ECF93B1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9A820-A91D-4803-AF3E-458422BD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5E2C4-55EF-4B53-9BF2-3F479A763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F9834-CFDD-4402-8806-A7DE8FC5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61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2DDF-B073-4C14-95EB-F8E8D5E3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AF237-8A79-41F5-948F-1169FCF8C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468D-1A89-42A1-A1D8-5F2BB40A9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82E83-07D0-486E-9F65-05ED8BB80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03EC2-2A74-490A-B05D-BBECE229E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6C1C4-9B67-42FF-920C-AA6B5326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0EFE0-CC59-460A-B908-8C48A851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10154-FD8E-42B9-A06D-126DD42E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01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5F16-DE06-40FC-BCD0-E855A935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33431-9E1E-4D96-8823-E2479F9CD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9395B-7B75-4231-89B8-2C900B09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00644-E9DA-49C5-8A41-B86C3060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65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AABDF3-4F8B-4D96-8592-8A1CA06E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EB117-F413-4F31-955D-84515FA7D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1CBD3-38FE-4603-B4B3-3ADA7365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96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220C-52C7-4B3B-ABA9-730D9AF3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4FC0-0E6B-470B-8D13-06CE71E1B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E7A27-58D2-4757-A9A2-FB7B6A714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5F3F6-4A7F-47FA-95D8-AE3577A7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3DB26-9C4B-4BC6-A777-E5C20250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48C5-8EFD-4723-BA5B-70149BC3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C4F5-D0A3-46FF-A6A9-3C26FF61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57FCA-C391-4714-8AA0-F87970461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0FBE9-9095-4927-BB01-072CAE33B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D094-DFB4-4CD0-A68F-1724DA79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7C6F-42D2-4374-B339-48F565F7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53FEE-3883-4060-BF67-DF1E2A36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72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1081-1A38-47FA-9DB4-4D01FAD4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5F659-8CC6-41F9-B64A-F7EAB2394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A906-E660-43B8-9383-44391E2D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FDB01-286B-4762-93D7-1E9CA7FC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83843-4A65-4C2D-A547-5DC7762F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94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E3F3D-1736-4078-87F1-30185C675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9CF56-8A1D-4AF1-B911-7513A9A91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58441-7464-4A3B-8C37-9843ED07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B1AF1-4841-41EC-921C-5837C929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EDB2F-6371-42E4-BCC2-BA9767A9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8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440CF5-0BE1-4960-AFF3-B586E78E2AE8}" type="datetime1">
              <a:rPr lang="de-DE" noProof="0" smtClean="0"/>
              <a:t>09.04.2021</a:t>
            </a:fld>
            <a:endParaRPr lang="de-DE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4F31B-23FA-4075-AF7D-6228CFD12F03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5248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952EF-6C1C-4ED3-A332-2C20A8DB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747F-7099-4895-8195-D6DCBC24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28F83-243E-4197-8AF9-92412A404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9D77A-5FC6-4BE5-A364-D8FFB8BCC4A7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91AED-D149-4337-97AD-581D44923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F94C7-6DFF-4DA9-B444-060F0F9B0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7F4DB-0FEB-414A-937A-CA17F22796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42100B-A111-4379-AEED-6341AC79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9142F8-7540-4733-B343-07D1C3577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5DAD19-89EC-4830-AED6-293680316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67EFA5-5D94-4764-81BA-C8EEF6D18F53}" type="datetime1">
              <a:rPr lang="de-DE" noProof="0" smtClean="0"/>
              <a:t>09.04.2021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C5E59-6466-4E0A-8317-7FF66CBF3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8CDD0A-74FF-4205-80A3-283831D0C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A64F31B-23FA-4075-AF7D-6228CFD12F03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796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10.png"/><Relationship Id="rId3" Type="http://schemas.openxmlformats.org/officeDocument/2006/relationships/image" Target="../media/image2.png"/><Relationship Id="rId7" Type="http://schemas.openxmlformats.org/officeDocument/2006/relationships/image" Target="../media/image61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11" Type="http://schemas.openxmlformats.org/officeDocument/2006/relationships/image" Target="../media/image810.png"/><Relationship Id="rId5" Type="http://schemas.openxmlformats.org/officeDocument/2006/relationships/image" Target="../media/image18.png"/><Relationship Id="rId15" Type="http://schemas.openxmlformats.org/officeDocument/2006/relationships/customXml" Target="../ink/ink5.xml"/><Relationship Id="rId10" Type="http://schemas.openxmlformats.org/officeDocument/2006/relationships/customXml" Target="../ink/ink3.xml"/><Relationship Id="rId4" Type="http://schemas.openxmlformats.org/officeDocument/2006/relationships/image" Target="../media/image17.png"/><Relationship Id="rId9" Type="http://schemas.openxmlformats.org/officeDocument/2006/relationships/image" Target="../media/image710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....xyz.csv/" TargetMode="External"/><Relationship Id="rId13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hyperlink" Target="https://ourworldindata.org/coronavirus-testing#argentin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11" Type="http://schemas.openxmlformats.org/officeDocument/2006/relationships/hyperlink" Target="https://ourworldindata.org/covid-exemplar-germany" TargetMode="External"/><Relationship Id="rId5" Type="http://schemas.openxmlformats.org/officeDocument/2006/relationships/image" Target="../media/image36.png"/><Relationship Id="rId10" Type="http://schemas.openxmlformats.org/officeDocument/2006/relationships/hyperlink" Target="https://covid.ourworldindata.org/data/owid-covid-data.csv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covid.ourworldindata.org/data/owid-covid-data.json" TargetMode="External"/><Relationship Id="rId1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2.png"/><Relationship Id="rId4" Type="http://schemas.openxmlformats.org/officeDocument/2006/relationships/image" Target="../media/image42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3.xml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nandrade/PythonBAGSD/projects/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3" Type="http://schemas.openxmlformats.org/officeDocument/2006/relationships/image" Target="../media/image2.png"/><Relationship Id="rId7" Type="http://schemas.openxmlformats.org/officeDocument/2006/relationships/slide" Target="slide6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3.xml"/><Relationship Id="rId11" Type="http://schemas.openxmlformats.org/officeDocument/2006/relationships/slide" Target="slide67.xml"/><Relationship Id="rId5" Type="http://schemas.openxmlformats.org/officeDocument/2006/relationships/slide" Target="slide62.xml"/><Relationship Id="rId10" Type="http://schemas.openxmlformats.org/officeDocument/2006/relationships/image" Target="../media/image96.png"/><Relationship Id="rId4" Type="http://schemas.openxmlformats.org/officeDocument/2006/relationships/slide" Target="slide61.xml"/><Relationship Id="rId9" Type="http://schemas.openxmlformats.org/officeDocument/2006/relationships/slide" Target="slide6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-818925" y="1889700"/>
            <a:ext cx="8846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/>
              <a:t>Data Visualization Program</a:t>
            </a:r>
            <a:endParaRPr sz="510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294967295"/>
          </p:nvPr>
        </p:nvSpPr>
        <p:spPr>
          <a:xfrm>
            <a:off x="351300" y="3539825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Python Project BAGSD:</a:t>
            </a:r>
            <a:endParaRPr sz="140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000" y="1736500"/>
            <a:ext cx="1729850" cy="17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subTitle" idx="4294967295"/>
          </p:nvPr>
        </p:nvSpPr>
        <p:spPr>
          <a:xfrm>
            <a:off x="426875" y="380240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Helena </a:t>
            </a:r>
            <a:r>
              <a:rPr lang="de" sz="1400" b="1"/>
              <a:t>B</a:t>
            </a:r>
            <a:r>
              <a:rPr lang="de" sz="1400"/>
              <a:t>rinkmann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Daniel </a:t>
            </a:r>
            <a:r>
              <a:rPr lang="de" sz="1400" b="1"/>
              <a:t>A</a:t>
            </a:r>
            <a:r>
              <a:rPr lang="de" sz="1400"/>
              <a:t>ndrade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Nebil </a:t>
            </a:r>
            <a:r>
              <a:rPr lang="de" sz="1400" b="1"/>
              <a:t>G</a:t>
            </a:r>
            <a:r>
              <a:rPr lang="de" sz="1400"/>
              <a:t>önüleglendiren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Eugen </a:t>
            </a:r>
            <a:r>
              <a:rPr lang="de" sz="1400" b="1"/>
              <a:t>S</a:t>
            </a:r>
            <a:r>
              <a:rPr lang="de" sz="1400"/>
              <a:t>perling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" sz="1400"/>
              <a:t>Gottfried </a:t>
            </a:r>
            <a:r>
              <a:rPr lang="de" sz="1400" b="1"/>
              <a:t>D</a:t>
            </a:r>
            <a:r>
              <a:rPr lang="de" sz="1400"/>
              <a:t>arko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Prototyp x Final </a:t>
            </a:r>
            <a:r>
              <a:rPr lang="de-DE" dirty="0" err="1"/>
              <a:t>Product</a:t>
            </a:r>
            <a:endParaRPr dirty="0"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FFDB3B7-B8CC-4091-A016-950830106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12" y="1697394"/>
            <a:ext cx="3203992" cy="2901303"/>
          </a:xfrm>
          <a:prstGeom prst="rect">
            <a:avLst/>
          </a:prstGeom>
        </p:spPr>
      </p:pic>
      <p:pic>
        <p:nvPicPr>
          <p:cNvPr id="10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F9278051-DAE1-4227-8DA7-AC4B2A91C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44" y="1290687"/>
            <a:ext cx="2995081" cy="36979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A1DB5435-1043-4D9B-B0FA-BF7E96DD4D12}"/>
              </a:ext>
            </a:extLst>
          </p:cNvPr>
          <p:cNvSpPr/>
          <p:nvPr/>
        </p:nvSpPr>
        <p:spPr>
          <a:xfrm>
            <a:off x="4106439" y="2996829"/>
            <a:ext cx="580677" cy="7335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596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26715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Helena</a:t>
            </a:r>
          </a:p>
        </p:txBody>
      </p:sp>
    </p:spTree>
    <p:extLst>
      <p:ext uri="{BB962C8B-B14F-4D97-AF65-F5344CB8AC3E}">
        <p14:creationId xmlns:p14="http://schemas.microsoft.com/office/powerpoint/2010/main" val="401018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First </a:t>
            </a:r>
            <a:r>
              <a:rPr lang="de" dirty="0" err="1"/>
              <a:t>look</a:t>
            </a:r>
            <a:r>
              <a:rPr lang="de" dirty="0"/>
              <a:t>: </a:t>
            </a:r>
            <a:r>
              <a:rPr lang="de" dirty="0" err="1"/>
              <a:t>Graphic</a:t>
            </a:r>
            <a:r>
              <a:rPr lang="de" dirty="0"/>
              <a:t> User Interface (GUI)</a:t>
            </a:r>
            <a:endParaRPr dirty="0"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90DB3B-9382-FE49-BAAD-D8B038C4C0D8}"/>
              </a:ext>
            </a:extLst>
          </p:cNvPr>
          <p:cNvSpPr/>
          <p:nvPr/>
        </p:nvSpPr>
        <p:spPr>
          <a:xfrm>
            <a:off x="311699" y="1177075"/>
            <a:ext cx="7544189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Ziel 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meines Aufgaben-Teil: Ein GUI zu erstellen, der Dateien aufrufen kann. Sobald eine Datei aufgerufen ist, sollen die unterschiedliche Tabs-Windows aktiviert werden und bearbeitbar sein. Bearbeitbare Tabs: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x-Achse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y-Achse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Plot-Settings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“Plot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Window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“-Tab ist nicht bearbeitbar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und wird erst einmal mit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basic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methods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angezeigt, sondern sie wird mit Hilfe der 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Klasse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Plotwindow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automatisch 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aktualisiert,  wenn man auf dem Plot-</a:t>
            </a:r>
          </a:p>
          <a:p>
            <a:pPr marL="0" marR="0" lvl="1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Button drückt.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701" y="2007220"/>
            <a:ext cx="4848024" cy="29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6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85" y="2007825"/>
            <a:ext cx="4847040" cy="2980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6A50F-933F-1A44-AAEA-8D493921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3900127" cy="2817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CA943-DA99-3F40-AB7B-CCCBDB6B730D}"/>
              </a:ext>
            </a:extLst>
          </p:cNvPr>
          <p:cNvSpPr/>
          <p:nvPr/>
        </p:nvSpPr>
        <p:spPr>
          <a:xfrm>
            <a:off x="189275" y="484742"/>
            <a:ext cx="3900127" cy="8042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087795" y="2007825"/>
            <a:ext cx="4847040" cy="360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Bent Up Arrow 8">
            <a:extLst>
              <a:ext uri="{FF2B5EF4-FFF2-40B4-BE49-F238E27FC236}">
                <a16:creationId xmlns:a16="http://schemas.microsoft.com/office/drawing/2014/main" id="{0E3829D5-66AF-F84E-81C3-058DFF7594FA}"/>
              </a:ext>
            </a:extLst>
          </p:cNvPr>
          <p:cNvSpPr/>
          <p:nvPr/>
        </p:nvSpPr>
        <p:spPr>
          <a:xfrm flipV="1">
            <a:off x="4107685" y="900949"/>
            <a:ext cx="2436334" cy="1106876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8C906A-4171-164D-9A3D-C40239F0E06C}"/>
              </a:ext>
            </a:extLst>
          </p:cNvPr>
          <p:cNvSpPr/>
          <p:nvPr/>
        </p:nvSpPr>
        <p:spPr>
          <a:xfrm>
            <a:off x="189275" y="3230252"/>
            <a:ext cx="3756206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„Open“-Button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Datei, die geöffnet wurde, wird später anstatt „Filename: …“ angezeigt.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„Close“-Button</a:t>
            </a:r>
          </a:p>
        </p:txBody>
      </p:sp>
    </p:spTree>
    <p:extLst>
      <p:ext uri="{BB962C8B-B14F-4D97-AF65-F5344CB8AC3E}">
        <p14:creationId xmlns:p14="http://schemas.microsoft.com/office/powerpoint/2010/main" val="243529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85" y="2007825"/>
            <a:ext cx="4847040" cy="2980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6A50F-933F-1A44-AAEA-8D493921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3900127" cy="2817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CA943-DA99-3F40-AB7B-CCCBDB6B730D}"/>
              </a:ext>
            </a:extLst>
          </p:cNvPr>
          <p:cNvSpPr/>
          <p:nvPr/>
        </p:nvSpPr>
        <p:spPr>
          <a:xfrm>
            <a:off x="189275" y="1465244"/>
            <a:ext cx="3900127" cy="13330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087795" y="2261215"/>
            <a:ext cx="4847040" cy="360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79628F39-12B1-0B47-9863-D02BFA94F29A}"/>
              </a:ext>
            </a:extLst>
          </p:cNvPr>
          <p:cNvSpPr/>
          <p:nvPr/>
        </p:nvSpPr>
        <p:spPr>
          <a:xfrm rot="21112189" flipV="1">
            <a:off x="2989473" y="1583075"/>
            <a:ext cx="2677098" cy="2238154"/>
          </a:xfrm>
          <a:prstGeom prst="circularArrow">
            <a:avLst>
              <a:gd name="adj1" fmla="val 3277"/>
              <a:gd name="adj2" fmla="val 532858"/>
              <a:gd name="adj3" fmla="val 20350633"/>
              <a:gd name="adj4" fmla="val 10834445"/>
              <a:gd name="adj5" fmla="val 8275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E91D6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D16FFA-9645-3648-A83B-01637C101DDF}"/>
              </a:ext>
            </a:extLst>
          </p:cNvPr>
          <p:cNvSpPr/>
          <p:nvPr/>
        </p:nvSpPr>
        <p:spPr>
          <a:xfrm>
            <a:off x="0" y="3448365"/>
            <a:ext cx="3705259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„Summary“-Leiste, die später die gewählte Einstellungen anzeigt.</a:t>
            </a:r>
          </a:p>
        </p:txBody>
      </p:sp>
    </p:spTree>
    <p:extLst>
      <p:ext uri="{BB962C8B-B14F-4D97-AF65-F5344CB8AC3E}">
        <p14:creationId xmlns:p14="http://schemas.microsoft.com/office/powerpoint/2010/main" val="423272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85" y="2007825"/>
            <a:ext cx="4847040" cy="29808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6A50F-933F-1A44-AAEA-8D493921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3900127" cy="2817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CA943-DA99-3F40-AB7B-CCCBDB6B730D}"/>
              </a:ext>
            </a:extLst>
          </p:cNvPr>
          <p:cNvSpPr/>
          <p:nvPr/>
        </p:nvSpPr>
        <p:spPr>
          <a:xfrm>
            <a:off x="189275" y="1465244"/>
            <a:ext cx="3900127" cy="13330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087795" y="2261215"/>
            <a:ext cx="4847040" cy="36080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79628F39-12B1-0B47-9863-D02BFA94F29A}"/>
              </a:ext>
            </a:extLst>
          </p:cNvPr>
          <p:cNvSpPr/>
          <p:nvPr/>
        </p:nvSpPr>
        <p:spPr>
          <a:xfrm rot="21112189" flipV="1">
            <a:off x="2989473" y="1583075"/>
            <a:ext cx="2677098" cy="2238154"/>
          </a:xfrm>
          <a:prstGeom prst="circularArrow">
            <a:avLst>
              <a:gd name="adj1" fmla="val 3277"/>
              <a:gd name="adj2" fmla="val 532858"/>
              <a:gd name="adj3" fmla="val 20350633"/>
              <a:gd name="adj4" fmla="val 10834445"/>
              <a:gd name="adj5" fmla="val 8275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E91D6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83F9CD-3BC1-8E45-8A2A-737EA33FAA97}"/>
                  </a:ext>
                </a:extLst>
              </p14:cNvPr>
              <p14:cNvContentPartPr/>
              <p14:nvPr/>
            </p14:nvContentPartPr>
            <p14:xfrm>
              <a:off x="2730532" y="1803731"/>
              <a:ext cx="51768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83F9CD-3BC1-8E45-8A2A-737EA33FAA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2532" y="1767731"/>
                <a:ext cx="5533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F8BA409-86AD-E840-B139-4F184D23A5D2}"/>
                  </a:ext>
                </a:extLst>
              </p14:cNvPr>
              <p14:cNvContentPartPr/>
              <p14:nvPr/>
            </p14:nvContentPartPr>
            <p14:xfrm>
              <a:off x="2731612" y="2067251"/>
              <a:ext cx="514800" cy="11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F8BA409-86AD-E840-B139-4F184D23A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3612" y="2031251"/>
                <a:ext cx="550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1BD3E2-E6CD-EE4D-8C05-E028DFE187D1}"/>
                  </a:ext>
                </a:extLst>
              </p14:cNvPr>
              <p14:cNvContentPartPr/>
              <p14:nvPr/>
            </p14:nvContentPartPr>
            <p14:xfrm>
              <a:off x="2833132" y="2335451"/>
              <a:ext cx="60912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1BD3E2-E6CD-EE4D-8C05-E028DFE187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5492" y="2299811"/>
                <a:ext cx="644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07BE2E-BC96-104D-8372-07FD29B731A0}"/>
                  </a:ext>
                </a:extLst>
              </p14:cNvPr>
              <p14:cNvContentPartPr/>
              <p14:nvPr/>
            </p14:nvContentPartPr>
            <p14:xfrm>
              <a:off x="2969572" y="2610131"/>
              <a:ext cx="640800" cy="5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07BE2E-BC96-104D-8372-07FD29B731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1572" y="2574491"/>
                <a:ext cx="676440" cy="766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D19FBC10-07DA-A142-A07F-226BDC3A5D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65394" y="1336785"/>
            <a:ext cx="1484319" cy="4947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1D2EE0-1A33-C74C-91A2-8786F7125D74}"/>
                  </a:ext>
                </a:extLst>
              </p14:cNvPr>
              <p14:cNvContentPartPr/>
              <p14:nvPr/>
            </p14:nvContentPartPr>
            <p14:xfrm>
              <a:off x="6024532" y="1376411"/>
              <a:ext cx="7920" cy="421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1D2EE0-1A33-C74C-91A2-8786F7125D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06532" y="1340771"/>
                <a:ext cx="43560" cy="4928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4345C80-52E9-964A-84C4-50BD705A5637}"/>
              </a:ext>
            </a:extLst>
          </p:cNvPr>
          <p:cNvSpPr/>
          <p:nvPr/>
        </p:nvSpPr>
        <p:spPr>
          <a:xfrm>
            <a:off x="0" y="3448365"/>
            <a:ext cx="3705259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„Summary“-Leiste, die später die gewählte Einstellungen anzeigt.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Besonderheit: Interaktive Aktualisierung der „Summary“-Leiste mit Hilfe von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StringVar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419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1" y="2129649"/>
            <a:ext cx="4648943" cy="2858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4297466" y="2662177"/>
            <a:ext cx="4648943" cy="23264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B190F4-5AF2-1E42-AA06-E48366501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5740400" cy="1930400"/>
          </a:xfrm>
          <a:prstGeom prst="rect">
            <a:avLst/>
          </a:prstGeom>
        </p:spPr>
      </p:pic>
      <p:sp>
        <p:nvSpPr>
          <p:cNvPr id="18" name="Bent Up Arrow 17">
            <a:extLst>
              <a:ext uri="{FF2B5EF4-FFF2-40B4-BE49-F238E27FC236}">
                <a16:creationId xmlns:a16="http://schemas.microsoft.com/office/drawing/2014/main" id="{0268A66E-FB4D-3D40-B6BA-AE7F1FA031C0}"/>
              </a:ext>
            </a:extLst>
          </p:cNvPr>
          <p:cNvSpPr/>
          <p:nvPr/>
        </p:nvSpPr>
        <p:spPr>
          <a:xfrm rot="5400000">
            <a:off x="2757226" y="1894719"/>
            <a:ext cx="1257083" cy="173079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37BA56-3500-8449-9049-FFF762CF046E}"/>
              </a:ext>
            </a:extLst>
          </p:cNvPr>
          <p:cNvSpPr/>
          <p:nvPr/>
        </p:nvSpPr>
        <p:spPr>
          <a:xfrm>
            <a:off x="0" y="2364441"/>
            <a:ext cx="3705259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der Tabs mit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Hilfe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ttk.Notebook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- Methode.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Hinzufügen der Tabs nacheinander.</a:t>
            </a:r>
          </a:p>
        </p:txBody>
      </p:sp>
    </p:spTree>
    <p:extLst>
      <p:ext uri="{BB962C8B-B14F-4D97-AF65-F5344CB8AC3E}">
        <p14:creationId xmlns:p14="http://schemas.microsoft.com/office/powerpoint/2010/main" val="182730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1" y="2129649"/>
            <a:ext cx="4648943" cy="28589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650C87-F9A5-EB4C-BC4D-E21473DE6A4A}"/>
              </a:ext>
            </a:extLst>
          </p:cNvPr>
          <p:cNvSpPr/>
          <p:nvPr/>
        </p:nvSpPr>
        <p:spPr>
          <a:xfrm>
            <a:off x="5540189" y="2662178"/>
            <a:ext cx="2124636" cy="37567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B190F4-5AF2-1E42-AA06-E48366501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154875"/>
            <a:ext cx="5740400" cy="1930400"/>
          </a:xfrm>
          <a:prstGeom prst="rect">
            <a:avLst/>
          </a:prstGeom>
        </p:spPr>
      </p:pic>
      <p:sp>
        <p:nvSpPr>
          <p:cNvPr id="18" name="Bent Up Arrow 17">
            <a:extLst>
              <a:ext uri="{FF2B5EF4-FFF2-40B4-BE49-F238E27FC236}">
                <a16:creationId xmlns:a16="http://schemas.microsoft.com/office/drawing/2014/main" id="{0268A66E-FB4D-3D40-B6BA-AE7F1FA031C0}"/>
              </a:ext>
            </a:extLst>
          </p:cNvPr>
          <p:cNvSpPr/>
          <p:nvPr/>
        </p:nvSpPr>
        <p:spPr>
          <a:xfrm rot="5400000">
            <a:off x="3500349" y="1151597"/>
            <a:ext cx="790918" cy="275087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0B73A-3B21-4D49-BF7E-5AC7D23E88B7}"/>
              </a:ext>
            </a:extLst>
          </p:cNvPr>
          <p:cNvSpPr/>
          <p:nvPr/>
        </p:nvSpPr>
        <p:spPr>
          <a:xfrm>
            <a:off x="1388962" y="1365813"/>
            <a:ext cx="2245489" cy="5787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02110-A86C-6843-A222-A10DF17C1346}"/>
              </a:ext>
            </a:extLst>
          </p:cNvPr>
          <p:cNvSpPr/>
          <p:nvPr/>
        </p:nvSpPr>
        <p:spPr>
          <a:xfrm>
            <a:off x="0" y="2364441"/>
            <a:ext cx="3705259" cy="231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der Tabs mit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Hilfe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ttk.Notebook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- Methode.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Hinzufügen der Tabs nacheinander.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Die Tabs sind erst einmal deaktiviert.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Aktivierung erst, nachdem eine Datei ausgewählt wurde.</a:t>
            </a:r>
          </a:p>
        </p:txBody>
      </p:sp>
    </p:spTree>
    <p:extLst>
      <p:ext uri="{BB962C8B-B14F-4D97-AF65-F5344CB8AC3E}">
        <p14:creationId xmlns:p14="http://schemas.microsoft.com/office/powerpoint/2010/main" val="338198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2E6671-8701-3F46-B320-BB305152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" y="154875"/>
            <a:ext cx="4648943" cy="2858976"/>
          </a:xfrm>
          <a:prstGeom prst="rect">
            <a:avLst/>
          </a:prstGeom>
        </p:spPr>
      </p:pic>
      <p:sp>
        <p:nvSpPr>
          <p:cNvPr id="18" name="Bent Up Arrow 17">
            <a:extLst>
              <a:ext uri="{FF2B5EF4-FFF2-40B4-BE49-F238E27FC236}">
                <a16:creationId xmlns:a16="http://schemas.microsoft.com/office/drawing/2014/main" id="{0268A66E-FB4D-3D40-B6BA-AE7F1FA031C0}"/>
              </a:ext>
            </a:extLst>
          </p:cNvPr>
          <p:cNvSpPr/>
          <p:nvPr/>
        </p:nvSpPr>
        <p:spPr>
          <a:xfrm rot="5400000">
            <a:off x="522631" y="450663"/>
            <a:ext cx="760388" cy="738741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00B73A-3B21-4D49-BF7E-5AC7D23E88B7}"/>
              </a:ext>
            </a:extLst>
          </p:cNvPr>
          <p:cNvSpPr/>
          <p:nvPr/>
        </p:nvSpPr>
        <p:spPr>
          <a:xfrm>
            <a:off x="164084" y="154875"/>
            <a:ext cx="738741" cy="2618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7DA47E-24FE-364D-995D-E1C133EBF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121" y="2571750"/>
            <a:ext cx="5981700" cy="219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823AA-2EF1-B945-89CA-E4B1838FF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921" y="916000"/>
            <a:ext cx="5626100" cy="406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8F4206-3474-1943-8EC6-FE9CEA9C87E4}"/>
              </a:ext>
            </a:extLst>
          </p:cNvPr>
          <p:cNvSpPr/>
          <p:nvPr/>
        </p:nvSpPr>
        <p:spPr>
          <a:xfrm>
            <a:off x="4341479" y="916000"/>
            <a:ext cx="1314660" cy="15742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4D3B51C6-52F3-B549-A58A-8AE02A317D73}"/>
              </a:ext>
            </a:extLst>
          </p:cNvPr>
          <p:cNvSpPr/>
          <p:nvPr/>
        </p:nvSpPr>
        <p:spPr>
          <a:xfrm>
            <a:off x="3949148" y="1346400"/>
            <a:ext cx="118852" cy="1196550"/>
          </a:xfrm>
          <a:prstGeom prst="down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C0FD9A-C42C-0148-A40D-6EE1C868C1EB}"/>
              </a:ext>
            </a:extLst>
          </p:cNvPr>
          <p:cNvSpPr/>
          <p:nvPr/>
        </p:nvSpPr>
        <p:spPr>
          <a:xfrm>
            <a:off x="4998809" y="1414478"/>
            <a:ext cx="3955916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Clicken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“Open“-Button: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selectfile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“-Methode wird hervorgerufen.</a:t>
            </a:r>
          </a:p>
        </p:txBody>
      </p:sp>
    </p:spTree>
    <p:extLst>
      <p:ext uri="{BB962C8B-B14F-4D97-AF65-F5344CB8AC3E}">
        <p14:creationId xmlns:p14="http://schemas.microsoft.com/office/powerpoint/2010/main" val="399061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Derzeit gibt es viele Arten von Datenbanken, die in vielen verschiedenen Arten von Diagrammen generiert werden können, aber was ist die beste und schnellste Lösung?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1486525" y="3641775"/>
            <a:ext cx="74289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/>
              <a:t>Ein Programm, das aus verschiedenen Formaten lesen kann und eine intuitive Konstruktion von Diagrammen vorschlägt.</a:t>
            </a:r>
            <a:endParaRPr sz="26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5" y="3337300"/>
            <a:ext cx="1342450" cy="13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7DA47E-24FE-364D-995D-E1C133EB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154875"/>
            <a:ext cx="5981700" cy="219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75F38E-9062-614F-97FD-9E197A82FEC5}"/>
              </a:ext>
            </a:extLst>
          </p:cNvPr>
          <p:cNvSpPr/>
          <p:nvPr/>
        </p:nvSpPr>
        <p:spPr>
          <a:xfrm>
            <a:off x="367558" y="1054528"/>
            <a:ext cx="2434008" cy="5018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Bent Up Arrow 11">
            <a:extLst>
              <a:ext uri="{FF2B5EF4-FFF2-40B4-BE49-F238E27FC236}">
                <a16:creationId xmlns:a16="http://schemas.microsoft.com/office/drawing/2014/main" id="{86585388-84F3-6D47-AD12-1E428FD1F5E9}"/>
              </a:ext>
            </a:extLst>
          </p:cNvPr>
          <p:cNvSpPr/>
          <p:nvPr/>
        </p:nvSpPr>
        <p:spPr>
          <a:xfrm rot="5400000">
            <a:off x="1610078" y="1464987"/>
            <a:ext cx="1409295" cy="173079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93422-FC22-F645-AF07-666A10908D64}"/>
              </a:ext>
            </a:extLst>
          </p:cNvPr>
          <p:cNvSpPr/>
          <p:nvPr/>
        </p:nvSpPr>
        <p:spPr>
          <a:xfrm>
            <a:off x="3384017" y="2524092"/>
            <a:ext cx="5273599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Speichern des Namens der Datei und die Datei als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objContainer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MultiParser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wird mit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filename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aktiviert und als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objContainer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gespeichert.</a:t>
            </a:r>
          </a:p>
        </p:txBody>
      </p:sp>
    </p:spTree>
    <p:extLst>
      <p:ext uri="{BB962C8B-B14F-4D97-AF65-F5344CB8AC3E}">
        <p14:creationId xmlns:p14="http://schemas.microsoft.com/office/powerpoint/2010/main" val="4057752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D7DA47E-24FE-364D-995D-E1C133EB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154875"/>
            <a:ext cx="5981700" cy="219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75F38E-9062-614F-97FD-9E197A82FEC5}"/>
              </a:ext>
            </a:extLst>
          </p:cNvPr>
          <p:cNvSpPr/>
          <p:nvPr/>
        </p:nvSpPr>
        <p:spPr>
          <a:xfrm>
            <a:off x="367558" y="1492271"/>
            <a:ext cx="2434008" cy="8597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93422-FC22-F645-AF07-666A10908D64}"/>
              </a:ext>
            </a:extLst>
          </p:cNvPr>
          <p:cNvSpPr/>
          <p:nvPr/>
        </p:nvSpPr>
        <p:spPr>
          <a:xfrm>
            <a:off x="3327077" y="3091731"/>
            <a:ext cx="5273599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Name der Datei wird angezeigt oben in der Seite im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label_f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Tabs werden aktiviert.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Methode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option_xy_changed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()“ wird aufgerufen, die die Optionen der x- und y-Achsen mit Hilfe des Multiparsers aktualisiert (siehe später)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351E814D-7535-344A-88FD-89A9CF8DA768}"/>
              </a:ext>
            </a:extLst>
          </p:cNvPr>
          <p:cNvSpPr/>
          <p:nvPr/>
        </p:nvSpPr>
        <p:spPr>
          <a:xfrm rot="5400000">
            <a:off x="1610078" y="2226332"/>
            <a:ext cx="1409295" cy="1730798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3098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- </a:t>
            </a:r>
            <a:r>
              <a:rPr lang="de-DE" dirty="0" err="1"/>
              <a:t>OptionMenu</a:t>
            </a:r>
            <a:r>
              <a:rPr lang="de-DE" dirty="0"/>
              <a:t>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7675277-BC36-5D41-83EE-4F4C2614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00" y="1319526"/>
            <a:ext cx="4882626" cy="334808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EE91D9-367B-4C46-ABD0-AA5EDBEC5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5" y="723344"/>
            <a:ext cx="3820133" cy="3131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B97AD-2328-7B4E-88E7-D92DA911136D}"/>
              </a:ext>
            </a:extLst>
          </p:cNvPr>
          <p:cNvSpPr/>
          <p:nvPr/>
        </p:nvSpPr>
        <p:spPr>
          <a:xfrm>
            <a:off x="189274" y="1431559"/>
            <a:ext cx="3820133" cy="15449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Bent Up Arrow 7">
            <a:extLst>
              <a:ext uri="{FF2B5EF4-FFF2-40B4-BE49-F238E27FC236}">
                <a16:creationId xmlns:a16="http://schemas.microsoft.com/office/drawing/2014/main" id="{77C047BE-A32B-5E45-8FD0-6A9E58DF0272}"/>
              </a:ext>
            </a:extLst>
          </p:cNvPr>
          <p:cNvSpPr/>
          <p:nvPr/>
        </p:nvSpPr>
        <p:spPr>
          <a:xfrm flipV="1">
            <a:off x="4072100" y="1688605"/>
            <a:ext cx="948136" cy="581585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843B23-8EC2-F843-8346-7EE498CD3007}"/>
              </a:ext>
            </a:extLst>
          </p:cNvPr>
          <p:cNvSpPr/>
          <p:nvPr/>
        </p:nvSpPr>
        <p:spPr>
          <a:xfrm>
            <a:off x="4123480" y="2349016"/>
            <a:ext cx="1909768" cy="3878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419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– Entry Field mit gewähltem x-Achse: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32C9189-15BB-6E4A-B31D-16487C67E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723344"/>
            <a:ext cx="3820133" cy="31316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483D6F-FD42-4441-85AC-C3D2B0C22F93}"/>
              </a:ext>
            </a:extLst>
          </p:cNvPr>
          <p:cNvSpPr/>
          <p:nvPr/>
        </p:nvSpPr>
        <p:spPr>
          <a:xfrm>
            <a:off x="189275" y="3136527"/>
            <a:ext cx="3820133" cy="559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C9DF49-5FCB-A84A-8B6D-32EBEDC895C7}"/>
              </a:ext>
            </a:extLst>
          </p:cNvPr>
          <p:cNvSpPr/>
          <p:nvPr/>
        </p:nvSpPr>
        <p:spPr>
          <a:xfrm>
            <a:off x="77436" y="3976247"/>
            <a:ext cx="4043810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eines “Entry-Field“, der als Textvariable das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x_entry_var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enthält. </a:t>
            </a: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58FA3388-AA7B-DC40-9BD1-4A4D5353C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100" y="1319526"/>
            <a:ext cx="4882626" cy="33480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489075-A4FA-B241-A281-A7AA1A72EEC3}"/>
              </a:ext>
            </a:extLst>
          </p:cNvPr>
          <p:cNvSpPr/>
          <p:nvPr/>
        </p:nvSpPr>
        <p:spPr>
          <a:xfrm>
            <a:off x="4072399" y="2642455"/>
            <a:ext cx="1909768" cy="2450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B6507823-1108-FA4D-94CC-4B1BEE32444D}"/>
              </a:ext>
            </a:extLst>
          </p:cNvPr>
          <p:cNvSpPr/>
          <p:nvPr/>
        </p:nvSpPr>
        <p:spPr>
          <a:xfrm rot="10800000" flipH="1" flipV="1">
            <a:off x="4072100" y="2953557"/>
            <a:ext cx="762996" cy="586026"/>
          </a:xfrm>
          <a:prstGeom prst="bentUpArrow">
            <a:avLst>
              <a:gd name="adj1" fmla="val 7762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02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Optionen aktualisieren?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7675277-BC36-5D41-83EE-4F4C2614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00" y="1640541"/>
            <a:ext cx="4882626" cy="3348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43B23-8EC2-F843-8346-7EE498CD3007}"/>
              </a:ext>
            </a:extLst>
          </p:cNvPr>
          <p:cNvSpPr/>
          <p:nvPr/>
        </p:nvSpPr>
        <p:spPr>
          <a:xfrm>
            <a:off x="4123480" y="2684834"/>
            <a:ext cx="1909768" cy="53349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2AC5F-1D4D-BC4F-BBDF-379DC2E8B078}"/>
              </a:ext>
            </a:extLst>
          </p:cNvPr>
          <p:cNvSpPr/>
          <p:nvPr/>
        </p:nvSpPr>
        <p:spPr>
          <a:xfrm>
            <a:off x="189274" y="665975"/>
            <a:ext cx="7019525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Wie wurde die x-Achsen und y-Achsen Möglichkeiten aktualisiert?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der “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options_xy_changed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 und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option_x_selected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“-Methode!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Analog alles für die y-Achse.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Die Speicherung von „Plot“ und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Colour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werden wie die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option_x_selected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- Methode gewählt.</a:t>
            </a:r>
          </a:p>
        </p:txBody>
      </p:sp>
    </p:spTree>
    <p:extLst>
      <p:ext uri="{BB962C8B-B14F-4D97-AF65-F5344CB8AC3E}">
        <p14:creationId xmlns:p14="http://schemas.microsoft.com/office/powerpoint/2010/main" val="2356313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– </a:t>
            </a:r>
            <a:r>
              <a:rPr lang="de-DE" dirty="0" err="1"/>
              <a:t>OptionMenu</a:t>
            </a:r>
            <a:r>
              <a:rPr lang="de-DE" dirty="0"/>
              <a:t> aktualisieren: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543507D-D859-5B4E-8EEE-9EF97FAB8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6" y="986415"/>
            <a:ext cx="4851376" cy="3507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5C584B-D7C4-164D-8A67-D42D5445348B}"/>
              </a:ext>
            </a:extLst>
          </p:cNvPr>
          <p:cNvSpPr/>
          <p:nvPr/>
        </p:nvSpPr>
        <p:spPr>
          <a:xfrm>
            <a:off x="5094272" y="986415"/>
            <a:ext cx="3860452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Erstellung eines neuen Menu, den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dem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OptionMenu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inp_x_axis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zugeordnet  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wird.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Hilfe des Multiparsers wird die alte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options_x_axis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- Tabelle ersetzt, indem die Keys gesucht und hinzugefügt werden.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Hilfe der Lambda-Funktion werden nach und nach alle Einträge des aktualisierten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options_x_axis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in das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OptionMenu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menux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hinzugefügt.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Die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variable_x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wird als der erste Eintrag der neue Tabelle aktualisiert.</a:t>
            </a:r>
          </a:p>
        </p:txBody>
      </p:sp>
    </p:spTree>
    <p:extLst>
      <p:ext uri="{BB962C8B-B14F-4D97-AF65-F5344CB8AC3E}">
        <p14:creationId xmlns:p14="http://schemas.microsoft.com/office/powerpoint/2010/main" val="345547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einstellen – Entry Field aktualisieren: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5C584B-D7C4-164D-8A67-D42D5445348B}"/>
              </a:ext>
            </a:extLst>
          </p:cNvPr>
          <p:cNvSpPr/>
          <p:nvPr/>
        </p:nvSpPr>
        <p:spPr>
          <a:xfrm>
            <a:off x="307232" y="1881359"/>
            <a:ext cx="8520600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„Selbsterklärend“: Einträge werden gelöscht und den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variable_x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Wert wird hinzugefügt.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Das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return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dient zu der späteren Nutzung für die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Plotting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-Methode.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C947B0-7981-7D47-84EF-46AF4CB79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32" y="1014867"/>
            <a:ext cx="6019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6BB4E0-4A4C-1345-AFD9-E96C2D26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657" y="1628078"/>
            <a:ext cx="4888068" cy="3360547"/>
          </a:xfrm>
          <a:prstGeom prst="rect">
            <a:avLst/>
          </a:prstGeom>
        </p:spPr>
      </p:pic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-234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</a:t>
            </a:r>
            <a:r>
              <a:rPr lang="de-DE" dirty="0" err="1"/>
              <a:t>aktualsieren</a:t>
            </a:r>
            <a:r>
              <a:rPr lang="de-DE" dirty="0"/>
              <a:t> – Sniff </a:t>
            </a:r>
            <a:r>
              <a:rPr lang="de-DE" dirty="0" err="1"/>
              <a:t>the</a:t>
            </a:r>
            <a:r>
              <a:rPr lang="de-DE" dirty="0"/>
              <a:t> Data: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Bent Up Arrow 7">
            <a:extLst>
              <a:ext uri="{FF2B5EF4-FFF2-40B4-BE49-F238E27FC236}">
                <a16:creationId xmlns:a16="http://schemas.microsoft.com/office/drawing/2014/main" id="{77C047BE-A32B-5E45-8FD0-6A9E58DF0272}"/>
              </a:ext>
            </a:extLst>
          </p:cNvPr>
          <p:cNvSpPr/>
          <p:nvPr/>
        </p:nvSpPr>
        <p:spPr>
          <a:xfrm rot="16200000" flipH="1" flipV="1">
            <a:off x="2609723" y="2287347"/>
            <a:ext cx="729823" cy="2069544"/>
          </a:xfrm>
          <a:prstGeom prst="bentUpArrow">
            <a:avLst>
              <a:gd name="adj1" fmla="val 6089"/>
              <a:gd name="adj2" fmla="val 12061"/>
              <a:gd name="adj3" fmla="val 21019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843B23-8EC2-F843-8346-7EE498CD3007}"/>
              </a:ext>
            </a:extLst>
          </p:cNvPr>
          <p:cNvSpPr/>
          <p:nvPr/>
        </p:nvSpPr>
        <p:spPr>
          <a:xfrm>
            <a:off x="4123480" y="3200400"/>
            <a:ext cx="3639192" cy="7976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DE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EF637C9-32B7-324F-891A-436113B74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74" y="665975"/>
            <a:ext cx="5024752" cy="22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4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aktualisieren – Sniff </a:t>
            </a:r>
            <a:r>
              <a:rPr lang="de-DE" dirty="0" err="1"/>
              <a:t>the</a:t>
            </a:r>
            <a:r>
              <a:rPr lang="de-DE" dirty="0"/>
              <a:t> Data: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512E9F-DDD9-BF4B-BC7E-6B5C4D4D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657" y="1628078"/>
            <a:ext cx="4888068" cy="3360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361F9-BD94-9543-AEF9-C78A3BDDCF7D}"/>
              </a:ext>
            </a:extLst>
          </p:cNvPr>
          <p:cNvSpPr/>
          <p:nvPr/>
        </p:nvSpPr>
        <p:spPr>
          <a:xfrm>
            <a:off x="90813" y="606195"/>
            <a:ext cx="7544189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Wie wurde die x-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gesnifft und aktualisiert?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der “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retrieve_x_data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“- Methode!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Analog würde es für die „Settings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y-axis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erstellt.</a:t>
            </a:r>
          </a:p>
        </p:txBody>
      </p:sp>
    </p:spTree>
    <p:extLst>
      <p:ext uri="{BB962C8B-B14F-4D97-AF65-F5344CB8AC3E}">
        <p14:creationId xmlns:p14="http://schemas.microsoft.com/office/powerpoint/2010/main" val="91411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x-Achse aktualisieren – Sniff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DC1D64C-E53C-444D-8807-7011CFD3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5" y="665975"/>
            <a:ext cx="4898291" cy="2568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BF7618-EAA9-A740-9677-CE0C21E645B5}"/>
              </a:ext>
            </a:extLst>
          </p:cNvPr>
          <p:cNvSpPr/>
          <p:nvPr/>
        </p:nvSpPr>
        <p:spPr>
          <a:xfrm>
            <a:off x="5094273" y="888375"/>
            <a:ext cx="3860452" cy="231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Mit Hilfe des Multiparsers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wird der Pfad der gewählte Key (x-Achse)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erst einmal mit Hilfe der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find_possible_keypath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– Methode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herausgeholt, anschließend die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values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(Werte) von den x herausgeholt mit Hilfe 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     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scan_values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– Methode.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3A725-0973-3741-8251-C203DE79F4BB}"/>
              </a:ext>
            </a:extLst>
          </p:cNvPr>
          <p:cNvSpPr/>
          <p:nvPr/>
        </p:nvSpPr>
        <p:spPr>
          <a:xfrm>
            <a:off x="189275" y="3301693"/>
            <a:ext cx="8765450" cy="1021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Speicherung als Variable und die Länge wird verglichen (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if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-Schleife), eventuell gekürzt und in der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Scrollbar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“, also bei 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result_x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“ hinzugefügt.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Unten wird noch den Path und Anzahl der Einträge einer Achse angezeigt. („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lbl_results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_(…)“)</a:t>
            </a:r>
          </a:p>
        </p:txBody>
      </p:sp>
    </p:spTree>
    <p:extLst>
      <p:ext uri="{BB962C8B-B14F-4D97-AF65-F5344CB8AC3E}">
        <p14:creationId xmlns:p14="http://schemas.microsoft.com/office/powerpoint/2010/main" val="78077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Premises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0" y="1621225"/>
            <a:ext cx="9041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Gruppenarbeit: das Beste aus jedem in der Gruppe herauszuholen.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Erstellen eines Prototyps: Wir erstellen eine Historie, um end-to-end zu arbeiten.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Setzen wir gemeinsam Prioritäten für die Aktivitäten.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Benutzung die Git-Funktionalitäten.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 dirty="0"/>
              <a:t>Maximale Umsetzung dessen, was wir im Kurs gelernt haben</a:t>
            </a: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5606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Nebil</a:t>
            </a:r>
          </a:p>
        </p:txBody>
      </p:sp>
    </p:spTree>
    <p:extLst>
      <p:ext uri="{BB962C8B-B14F-4D97-AF65-F5344CB8AC3E}">
        <p14:creationId xmlns:p14="http://schemas.microsoft.com/office/powerpoint/2010/main" val="1109872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88CF1B1-691B-4A6F-BD4D-7116C396AD8C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6EC0A9-6BFE-4376-95FD-22DC3142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0" y="1163213"/>
            <a:ext cx="3294918" cy="354648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CAD930E-1B6D-4249-ADD1-A0A6F6E96F38}"/>
              </a:ext>
            </a:extLst>
          </p:cNvPr>
          <p:cNvSpPr txBox="1"/>
          <p:nvPr/>
        </p:nvSpPr>
        <p:spPr>
          <a:xfrm flipH="1">
            <a:off x="648357" y="794560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 Warum dieses Thema bzw. woher die Idee ?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3F3B2E34-07B8-4735-BE39-D1F05A428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15" y="128395"/>
            <a:ext cx="564134" cy="56413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3AF39AD-B165-41D3-8D03-46F31AB4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57749"/>
            <a:ext cx="3664744" cy="1078706"/>
          </a:xfrm>
          <a:prstGeom prst="rect">
            <a:avLst/>
          </a:prstGeom>
        </p:spPr>
      </p:pic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C60C9AC-C324-4A33-95F0-A0A0F7691F4B}"/>
              </a:ext>
            </a:extLst>
          </p:cNvPr>
          <p:cNvCxnSpPr/>
          <p:nvPr/>
        </p:nvCxnSpPr>
        <p:spPr>
          <a:xfrm flipH="1" flipV="1">
            <a:off x="1655676" y="2139702"/>
            <a:ext cx="3024336" cy="54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A6207CF-AF6F-4D8B-938C-1DB4BD7E5BCA}"/>
              </a:ext>
            </a:extLst>
          </p:cNvPr>
          <p:cNvCxnSpPr>
            <a:cxnSpLocks/>
          </p:cNvCxnSpPr>
          <p:nvPr/>
        </p:nvCxnSpPr>
        <p:spPr>
          <a:xfrm flipH="1">
            <a:off x="1979712" y="2679763"/>
            <a:ext cx="2970330" cy="98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A3FCB39-7ED0-4737-B589-245A6B8DCF69}"/>
              </a:ext>
            </a:extLst>
          </p:cNvPr>
          <p:cNvCxnSpPr>
            <a:cxnSpLocks/>
          </p:cNvCxnSpPr>
          <p:nvPr/>
        </p:nvCxnSpPr>
        <p:spPr>
          <a:xfrm flipH="1">
            <a:off x="1925706" y="2787774"/>
            <a:ext cx="3154368" cy="102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AD99720-8309-4DC5-9251-382A02A28648}"/>
              </a:ext>
            </a:extLst>
          </p:cNvPr>
          <p:cNvCxnSpPr>
            <a:cxnSpLocks/>
          </p:cNvCxnSpPr>
          <p:nvPr/>
        </p:nvCxnSpPr>
        <p:spPr>
          <a:xfrm flipH="1">
            <a:off x="1844697" y="2513593"/>
            <a:ext cx="3240360" cy="7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2" name="Google Shape;148;p19">
            <a:extLst>
              <a:ext uri="{FF2B5EF4-FFF2-40B4-BE49-F238E27FC236}">
                <a16:creationId xmlns:a16="http://schemas.microsoft.com/office/drawing/2014/main" id="{A4442590-B283-40BC-98B3-9296A52767F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6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-0.28125 -1.11111E-6 C -0.40729 -1.11111E-6 -0.5625 0.11343 -0.5625 0.20579 L -0.5625 0.41181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D6EC0A9-6BFE-4376-95FD-22DC3142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0" y="1163213"/>
            <a:ext cx="3294918" cy="35464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5388F6B-E083-48A2-9C63-D9139D12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814" y="1131555"/>
            <a:ext cx="2388504" cy="323675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BDBD920-6381-4BCF-B4A5-112DDFBCB8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83" y="230427"/>
            <a:ext cx="564134" cy="56413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CAD930E-1B6D-4249-ADD1-A0A6F6E96F38}"/>
              </a:ext>
            </a:extLst>
          </p:cNvPr>
          <p:cNvSpPr txBox="1"/>
          <p:nvPr/>
        </p:nvSpPr>
        <p:spPr>
          <a:xfrm flipH="1">
            <a:off x="648357" y="794560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 Warum dieses Thema bzw. woher die Idee ?</a:t>
            </a:r>
          </a:p>
        </p:txBody>
      </p:sp>
      <p:pic>
        <p:nvPicPr>
          <p:cNvPr id="14" name="Google Shape;148;p19">
            <a:extLst>
              <a:ext uri="{FF2B5EF4-FFF2-40B4-BE49-F238E27FC236}">
                <a16:creationId xmlns:a16="http://schemas.microsoft.com/office/drawing/2014/main" id="{C508591D-5664-4970-9713-718535C0601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EEE73B5-DF91-49BD-A6E5-E1FFB6A0AB97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49942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526 2.96296E-6 C -0.07617 2.96296E-6 -0.1056 0.1074 -0.1056 0.19467 L -0.1056 0.39004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BDBD920-6381-4BCF-B4A5-112DDFBCB8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542" y="89173"/>
            <a:ext cx="564134" cy="564134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ECAD930E-1B6D-4249-ADD1-A0A6F6E96F38}"/>
              </a:ext>
            </a:extLst>
          </p:cNvPr>
          <p:cNvSpPr txBox="1"/>
          <p:nvPr/>
        </p:nvSpPr>
        <p:spPr>
          <a:xfrm flipH="1">
            <a:off x="373647" y="798345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1. Analysierte Anforderungen vor der Entwicklung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3F3B2E34-07B8-4735-BE39-D1F05A428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08" y="200386"/>
            <a:ext cx="564134" cy="564134"/>
          </a:xfrm>
          <a:prstGeom prst="rect">
            <a:avLst/>
          </a:prstGeom>
        </p:spPr>
      </p:pic>
      <p:pic>
        <p:nvPicPr>
          <p:cNvPr id="13" name="Grafik 12" descr="Ein Bild, das Text, Gefäß, Flasche enthält.&#10;&#10;Automatisch generierte Beschreibung">
            <a:extLst>
              <a:ext uri="{FF2B5EF4-FFF2-40B4-BE49-F238E27FC236}">
                <a16:creationId xmlns:a16="http://schemas.microsoft.com/office/drawing/2014/main" id="{450A03EF-CE9F-44AF-AC9C-D0814A8F5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271" y="151699"/>
            <a:ext cx="564134" cy="5641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4B005BD-04DD-4071-9AA9-3D96CEBF19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07" y="156768"/>
            <a:ext cx="564134" cy="56413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06405CD-508F-482D-8605-32823EAE88C9}"/>
              </a:ext>
            </a:extLst>
          </p:cNvPr>
          <p:cNvSpPr txBox="1"/>
          <p:nvPr/>
        </p:nvSpPr>
        <p:spPr>
          <a:xfrm flipH="1">
            <a:off x="413538" y="1257955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Welche Content-Typen gibt es die in Frage kommen ?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63F8757-A895-42B8-8F33-B3D6463C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039" y="2364945"/>
            <a:ext cx="1071605" cy="70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65F71C1-BA81-4E4F-BB42-87C674C2E0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58" y="2182490"/>
            <a:ext cx="910698" cy="91069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82DCD34-A750-4D10-8AAE-90153198CF7A}"/>
              </a:ext>
            </a:extLst>
          </p:cNvPr>
          <p:cNvSpPr txBox="1"/>
          <p:nvPr/>
        </p:nvSpPr>
        <p:spPr>
          <a:xfrm flipH="1">
            <a:off x="3355634" y="1538783"/>
            <a:ext cx="41241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 kommen die Content-Daten her? Source-Typen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A21913E-34C4-4E9E-B31D-171CC3B4DFA9}"/>
              </a:ext>
            </a:extLst>
          </p:cNvPr>
          <p:cNvSpPr txBox="1"/>
          <p:nvPr/>
        </p:nvSpPr>
        <p:spPr>
          <a:xfrm flipH="1">
            <a:off x="1143662" y="3093188"/>
            <a:ext cx="279318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Mögliche Datendateien:</a:t>
            </a:r>
            <a:br>
              <a:rPr lang="de-DE" sz="135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wetterdaten.json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covid_daten.csv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db_daten.sql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html_daten.xml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und viele mehr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62DD567-C912-444D-8465-65AB0ADBCBD7}"/>
              </a:ext>
            </a:extLst>
          </p:cNvPr>
          <p:cNvSpPr txBox="1"/>
          <p:nvPr/>
        </p:nvSpPr>
        <p:spPr>
          <a:xfrm flipH="1">
            <a:off x="3612898" y="3074214"/>
            <a:ext cx="2793187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Mögliche Datendateien:</a:t>
            </a:r>
            <a:br>
              <a:rPr lang="de-DE" sz="135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8"/>
              </a:rPr>
              <a:t>http://....xyz.csv</a:t>
            </a:r>
            <a:r>
              <a:rPr lang="de-DE" sz="1350" u="sng" kern="1200" dirty="0">
                <a:solidFill>
                  <a:srgbClr val="0070C0"/>
                </a:solidFill>
                <a:latin typeface="Calibri" panose="020F0502020204030204"/>
                <a:ea typeface="+mn-ea"/>
                <a:cs typeface="+mn-cs"/>
              </a:rPr>
              <a:t> | </a:t>
            </a:r>
            <a:r>
              <a:rPr lang="de-DE" sz="1350" u="sng" kern="1200" dirty="0" err="1">
                <a:solidFill>
                  <a:srgbClr val="0070C0"/>
                </a:solidFill>
                <a:latin typeface="Calibri" panose="020F0502020204030204"/>
                <a:ea typeface="+mn-ea"/>
                <a:cs typeface="+mn-cs"/>
              </a:rPr>
              <a:t>zyx.json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9"/>
              </a:rPr>
              <a:t>https://covid.ourworldindata.org/data/owid-covid-data.json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0"/>
              </a:rPr>
              <a:t>https://covid.ourworldindata.org/data/owid-covid-data.csv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1"/>
              </a:rPr>
              <a:t>https://ourworldindata.org/covid-exemplar-germany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2"/>
              </a:rPr>
              <a:t>https://ourworldindata.org/coronavirus-testing#argentina</a:t>
            </a:r>
            <a:br>
              <a:rPr lang="de-DE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…und viele mehr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3E896E9-2AE6-43ED-9C3A-9038FD4A0F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8486" y="2208200"/>
            <a:ext cx="1102691" cy="118688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AF9EE312-D558-4DA5-B652-92CC9F88617D}"/>
              </a:ext>
            </a:extLst>
          </p:cNvPr>
          <p:cNvSpPr txBox="1"/>
          <p:nvPr/>
        </p:nvSpPr>
        <p:spPr>
          <a:xfrm flipH="1">
            <a:off x="5773871" y="3374939"/>
            <a:ext cx="206510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Für alles andere Fälle „Strings“:</a:t>
            </a:r>
            <a:br>
              <a:rPr lang="de-DE" sz="135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</a:t>
            </a: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copy&amp;paste</a:t>
            </a: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aus anderen quellen</a:t>
            </a:r>
            <a:b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- direkte manuelle Eingabe in einer GUI</a:t>
            </a:r>
          </a:p>
        </p:txBody>
      </p:sp>
      <p:pic>
        <p:nvPicPr>
          <p:cNvPr id="28" name="Google Shape;148;p19">
            <a:extLst>
              <a:ext uri="{FF2B5EF4-FFF2-40B4-BE49-F238E27FC236}">
                <a16:creationId xmlns:a16="http://schemas.microsoft.com/office/drawing/2014/main" id="{DBB6E707-D452-40FB-B8D1-F27C4EC9F0DC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A1E60AF-89E7-448C-8FDE-06571D5358BA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295666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L -0.35091 7.40741E-7 C -0.50821 7.40741E-7 -0.7013 0.07546 -0.7013 0.1375 L -0.7013 0.27616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52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81481E-6 L -0.30182 4.81481E-6 C -0.43698 4.81481E-6 -0.60247 0.0868 -0.60247 0.15879 L -0.60247 0.31851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17" y="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51 -0.00416 L -0.453 -0.00416 C -0.6194 -0.00416 -0.82318 0.09815 -0.82318 0.1831 L -0.82318 0.37269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83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29 -0.02222 L -0.33698 -0.02222 C -0.58086 -0.02222 -0.88047 0.06852 -0.88047 0.14306 L -0.88047 0.30995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88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" grpId="0"/>
      <p:bldP spid="21" grpId="0"/>
      <p:bldP spid="22" grpId="0"/>
      <p:bldP spid="23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Gefäß, Flasche enthält.&#10;&#10;Automatisch generierte Beschreibung">
            <a:extLst>
              <a:ext uri="{FF2B5EF4-FFF2-40B4-BE49-F238E27FC236}">
                <a16:creationId xmlns:a16="http://schemas.microsoft.com/office/drawing/2014/main" id="{A3FB0FA2-DB31-47FF-BF96-425776626E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01" y="787318"/>
            <a:ext cx="564134" cy="5641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A0DC4D-23B7-4F84-8D43-8EF846EEF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73" y="787319"/>
            <a:ext cx="564134" cy="564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7A6E5C-D92E-41EE-94A4-6B5BDCA4B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60" y="789553"/>
            <a:ext cx="564134" cy="5641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FC69DD-DC16-482E-BF9B-B084286F03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35" y="789553"/>
            <a:ext cx="564134" cy="56413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883A8CC-0EE2-4770-BAC4-19ED8E492A86}"/>
              </a:ext>
            </a:extLst>
          </p:cNvPr>
          <p:cNvSpPr txBox="1"/>
          <p:nvPr/>
        </p:nvSpPr>
        <p:spPr>
          <a:xfrm flipH="1">
            <a:off x="1493658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CsvParser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ED27A96-3A80-4486-941B-EA74BE30D358}"/>
              </a:ext>
            </a:extLst>
          </p:cNvPr>
          <p:cNvSpPr txBox="1"/>
          <p:nvPr/>
        </p:nvSpPr>
        <p:spPr>
          <a:xfrm flipH="1">
            <a:off x="552186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Module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3425C5F-3D9D-42D7-9C7E-A77DA780E2F1}"/>
              </a:ext>
            </a:extLst>
          </p:cNvPr>
          <p:cNvSpPr txBox="1"/>
          <p:nvPr/>
        </p:nvSpPr>
        <p:spPr>
          <a:xfrm flipH="1">
            <a:off x="2869824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JsonParser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FF1603-03CD-4CF1-BF75-1273A8043899}"/>
              </a:ext>
            </a:extLst>
          </p:cNvPr>
          <p:cNvSpPr txBox="1"/>
          <p:nvPr/>
        </p:nvSpPr>
        <p:spPr>
          <a:xfrm flipH="1">
            <a:off x="4148003" y="1545636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XmlParser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93F6196-7FD4-43F6-AEA7-6F3836F2DD99}"/>
              </a:ext>
            </a:extLst>
          </p:cNvPr>
          <p:cNvSpPr txBox="1"/>
          <p:nvPr/>
        </p:nvSpPr>
        <p:spPr>
          <a:xfrm flipH="1">
            <a:off x="5477731" y="1540444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SqlParser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29EB75-180C-4A4D-A84E-9247D8DB4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95" y="2262962"/>
            <a:ext cx="794805" cy="70207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78E2048-D3BC-49AD-BAD8-1931645D34A7}"/>
              </a:ext>
            </a:extLst>
          </p:cNvPr>
          <p:cNvSpPr txBox="1"/>
          <p:nvPr/>
        </p:nvSpPr>
        <p:spPr>
          <a:xfrm flipH="1">
            <a:off x="552186" y="2465009"/>
            <a:ext cx="231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Vererbung </a:t>
            </a:r>
            <a:b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Warum-&gt; weil viele Gemeinsamkeiten</a:t>
            </a:r>
            <a:endParaRPr lang="de-DE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F15E94-15A9-487A-A303-03016F2F341E}"/>
              </a:ext>
            </a:extLst>
          </p:cNvPr>
          <p:cNvSpPr txBox="1"/>
          <p:nvPr/>
        </p:nvSpPr>
        <p:spPr>
          <a:xfrm flipH="1">
            <a:off x="1352623" y="3390549"/>
            <a:ext cx="2247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CsvParser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D272242-6592-4233-9B85-2EF001BEB526}"/>
              </a:ext>
            </a:extLst>
          </p:cNvPr>
          <p:cNvSpPr txBox="1"/>
          <p:nvPr/>
        </p:nvSpPr>
        <p:spPr>
          <a:xfrm flipH="1">
            <a:off x="552186" y="3344384"/>
            <a:ext cx="9414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Vererbte</a:t>
            </a:r>
            <a:b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Module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2DA463B-5096-4A36-8DD7-926C7E606DB7}"/>
              </a:ext>
            </a:extLst>
          </p:cNvPr>
          <p:cNvSpPr txBox="1"/>
          <p:nvPr/>
        </p:nvSpPr>
        <p:spPr>
          <a:xfrm flipH="1">
            <a:off x="2171184" y="3713713"/>
            <a:ext cx="26291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JsonParser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 (</a:t>
            </a:r>
            <a:r>
              <a:rPr lang="de-DE" sz="1350" kern="1200" dirty="0" err="1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1350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475CACA-72EF-44C8-B8E6-26246B62E135}"/>
              </a:ext>
            </a:extLst>
          </p:cNvPr>
          <p:cNvSpPr txBox="1"/>
          <p:nvPr/>
        </p:nvSpPr>
        <p:spPr>
          <a:xfrm flipH="1">
            <a:off x="4405464" y="3281479"/>
            <a:ext cx="1434235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xmlparser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</a:t>
            </a:r>
            <a:b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not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yet</a:t>
            </a: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implemented</a:t>
            </a:r>
            <a:endParaRPr lang="de-DE" sz="788" i="1" kern="1200" dirty="0">
              <a:solidFill>
                <a:srgbClr val="FC0006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58ADA2C-4358-4588-90EF-94C673E63A2A}"/>
              </a:ext>
            </a:extLst>
          </p:cNvPr>
          <p:cNvSpPr txBox="1"/>
          <p:nvPr/>
        </p:nvSpPr>
        <p:spPr>
          <a:xfrm flipH="1">
            <a:off x="5744128" y="3572329"/>
            <a:ext cx="1350150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sqlparser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de-DE" sz="788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</a:t>
            </a:r>
            <a:br>
              <a:rPr lang="de-DE" sz="788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not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yet</a:t>
            </a:r>
            <a:r>
              <a:rPr lang="de-DE" sz="600" i="1" kern="1200" dirty="0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600" i="1" kern="1200" dirty="0" err="1">
                <a:solidFill>
                  <a:srgbClr val="FC0006"/>
                </a:solidFill>
                <a:latin typeface="Calibri" panose="020F0502020204030204"/>
                <a:ea typeface="+mn-ea"/>
                <a:cs typeface="+mn-cs"/>
              </a:rPr>
              <a:t>implemented</a:t>
            </a:r>
            <a:endParaRPr lang="de-DE" sz="788" i="1" kern="1200" dirty="0">
              <a:solidFill>
                <a:srgbClr val="FC0006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0920E9D-61ED-402D-A6F2-4565E9A82256}"/>
              </a:ext>
            </a:extLst>
          </p:cNvPr>
          <p:cNvSpPr txBox="1"/>
          <p:nvPr/>
        </p:nvSpPr>
        <p:spPr>
          <a:xfrm flipH="1">
            <a:off x="3777195" y="2968848"/>
            <a:ext cx="11236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BaseParser</a:t>
            </a:r>
            <a:endParaRPr lang="de-DE" sz="1350" kern="1200" dirty="0">
              <a:solidFill>
                <a:srgbClr val="FF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7DE480F-C67C-4FF1-99E0-BE5CB15A376A}"/>
              </a:ext>
            </a:extLst>
          </p:cNvPr>
          <p:cNvSpPr txBox="1"/>
          <p:nvPr/>
        </p:nvSpPr>
        <p:spPr>
          <a:xfrm flipH="1">
            <a:off x="544153" y="4471506"/>
            <a:ext cx="78622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Etwas fehlt aber noch ein Client müsste die Fall-Unterscheidung treffen ob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json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csv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usw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 und </a:t>
            </a:r>
            <a:r>
              <a:rPr lang="de-DE" sz="1350" kern="1200" dirty="0" err="1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jenachdem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 das entsprechende Objekt instanziieren. </a:t>
            </a:r>
            <a:r>
              <a:rPr lang="de-DE" sz="1350" u="sng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Wie geht es besser </a:t>
            </a:r>
            <a:r>
              <a:rPr lang="de-DE" sz="13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24" name="Google Shape;148;p19">
            <a:extLst>
              <a:ext uri="{FF2B5EF4-FFF2-40B4-BE49-F238E27FC236}">
                <a16:creationId xmlns:a16="http://schemas.microsoft.com/office/drawing/2014/main" id="{822CC2E5-22DB-4C5F-BDF1-6EC3E96D01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013" y="50793"/>
            <a:ext cx="766650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80BC83A7-8FF2-4673-955D-6AEFBCCE2FE1}"/>
              </a:ext>
            </a:extLst>
          </p:cNvPr>
          <p:cNvSpPr txBox="1"/>
          <p:nvPr/>
        </p:nvSpPr>
        <p:spPr>
          <a:xfrm flipH="1">
            <a:off x="17001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176865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fik 93">
            <a:extLst>
              <a:ext uri="{FF2B5EF4-FFF2-40B4-BE49-F238E27FC236}">
                <a16:creationId xmlns:a16="http://schemas.microsoft.com/office/drawing/2014/main" id="{6A73610F-6A67-49B8-8D0C-B5D4821E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575" y="1525358"/>
            <a:ext cx="2671763" cy="985838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BDF33061-E16B-4F6F-AF07-80B1311E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622" y="78120"/>
            <a:ext cx="2693194" cy="4079081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C8B1A6E8-EE8B-434A-BE21-D71C2AD47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" y="1040791"/>
            <a:ext cx="2575008" cy="1800412"/>
          </a:xfrm>
          <a:prstGeom prst="rect">
            <a:avLst/>
          </a:prstGeom>
        </p:spPr>
      </p:pic>
      <p:pic>
        <p:nvPicPr>
          <p:cNvPr id="5" name="Grafik 4" descr="Ein Bild, das Text, Gefäß, Flasche enthält.&#10;&#10;Automatisch generierte Beschreibung">
            <a:extLst>
              <a:ext uri="{FF2B5EF4-FFF2-40B4-BE49-F238E27FC236}">
                <a16:creationId xmlns:a16="http://schemas.microsoft.com/office/drawing/2014/main" id="{A3FB0FA2-DB31-47FF-BF96-425776626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69" y="4507255"/>
            <a:ext cx="564134" cy="56413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ED27A96-3A80-4486-941B-EA74BE30D358}"/>
              </a:ext>
            </a:extLst>
          </p:cNvPr>
          <p:cNvSpPr txBox="1"/>
          <p:nvPr/>
        </p:nvSpPr>
        <p:spPr>
          <a:xfrm flipH="1">
            <a:off x="0" y="775232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Client-GUI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FF1603-03CD-4CF1-BF75-1273A8043899}"/>
              </a:ext>
            </a:extLst>
          </p:cNvPr>
          <p:cNvSpPr txBox="1"/>
          <p:nvPr/>
        </p:nvSpPr>
        <p:spPr>
          <a:xfrm flipH="1">
            <a:off x="7462877" y="4714961"/>
            <a:ext cx="9414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29EB75-180C-4A4D-A84E-9247D8DB4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29" y="3960557"/>
            <a:ext cx="794805" cy="70207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0920E9D-61ED-402D-A6F2-4565E9A82256}"/>
              </a:ext>
            </a:extLst>
          </p:cNvPr>
          <p:cNvSpPr txBox="1"/>
          <p:nvPr/>
        </p:nvSpPr>
        <p:spPr>
          <a:xfrm flipH="1">
            <a:off x="3424246" y="705636"/>
            <a:ext cx="217386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class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 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MultiParser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()</a:t>
            </a: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(Blue Print / </a:t>
            </a:r>
            <a:r>
              <a:rPr lang="de-DE" sz="1350" kern="1200" dirty="0">
                <a:solidFill>
                  <a:srgbClr val="88CAF8"/>
                </a:solidFill>
                <a:latin typeface="Calibri" panose="020F0502020204030204"/>
                <a:ea typeface="+mn-ea"/>
                <a:cs typeface="+mn-cs"/>
              </a:rPr>
              <a:t>Interface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B5D33EB-07F6-4A34-BA4F-E97A7CB9F40A}"/>
              </a:ext>
            </a:extLst>
          </p:cNvPr>
          <p:cNvSpPr txBox="1"/>
          <p:nvPr/>
        </p:nvSpPr>
        <p:spPr>
          <a:xfrm flipH="1">
            <a:off x="4369138" y="3561171"/>
            <a:ext cx="15426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050" kern="1200" dirty="0" err="1">
                <a:latin typeface="Calibri" panose="020F0502020204030204"/>
                <a:ea typeface="+mn-ea"/>
                <a:cs typeface="+mn-cs"/>
              </a:rPr>
              <a:t>BaseParser</a:t>
            </a:r>
            <a:br>
              <a:rPr lang="de-DE" sz="10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050" kern="1200" dirty="0">
                <a:latin typeface="Calibri" panose="020F0502020204030204"/>
                <a:ea typeface="+mn-ea"/>
                <a:cs typeface="+mn-cs"/>
              </a:rPr>
              <a:t>(Basis Funktionalität)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534AC53-F403-4BAA-9B99-87880B48A882}"/>
              </a:ext>
            </a:extLst>
          </p:cNvPr>
          <p:cNvSpPr txBox="1"/>
          <p:nvPr/>
        </p:nvSpPr>
        <p:spPr>
          <a:xfrm flipH="1">
            <a:off x="379666" y="2954360"/>
            <a:ext cx="1123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beliebige 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Sourcetypes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 (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csv,json</a:t>
            </a: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…)</a:t>
            </a: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>
                <a:latin typeface="Calibri" panose="020F0502020204030204"/>
                <a:ea typeface="+mn-ea"/>
                <a:cs typeface="+mn-cs"/>
              </a:rPr>
              <a:t>beliebige </a:t>
            </a: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sourcequellen</a:t>
            </a:r>
            <a:br>
              <a:rPr lang="de-DE" sz="1350" kern="1200" dirty="0">
                <a:latin typeface="Calibri" panose="020F0502020204030204"/>
                <a:ea typeface="+mn-ea"/>
                <a:cs typeface="+mn-cs"/>
              </a:rPr>
            </a:br>
            <a:r>
              <a:rPr lang="de-DE" sz="1350" kern="1200" dirty="0" err="1">
                <a:latin typeface="Calibri" panose="020F0502020204030204"/>
                <a:ea typeface="+mn-ea"/>
                <a:cs typeface="+mn-cs"/>
              </a:rPr>
              <a:t>url,file,string</a:t>
            </a:r>
            <a:endParaRPr lang="de-DE" sz="1350" kern="1200" dirty="0"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51E128A-0373-449C-A01E-6E96DA8B9851}"/>
              </a:ext>
            </a:extLst>
          </p:cNvPr>
          <p:cNvCxnSpPr>
            <a:cxnSpLocks/>
          </p:cNvCxnSpPr>
          <p:nvPr/>
        </p:nvCxnSpPr>
        <p:spPr>
          <a:xfrm flipV="1">
            <a:off x="5183134" y="3172679"/>
            <a:ext cx="925028" cy="53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2E03F11-30B2-4C9D-9F4C-D88452929A04}"/>
              </a:ext>
            </a:extLst>
          </p:cNvPr>
          <p:cNvCxnSpPr>
            <a:cxnSpLocks/>
          </p:cNvCxnSpPr>
          <p:nvPr/>
        </p:nvCxnSpPr>
        <p:spPr>
          <a:xfrm flipV="1">
            <a:off x="5046716" y="2351050"/>
            <a:ext cx="1110081" cy="130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5BF7A6C-07BF-4826-8F7E-2D61270955EB}"/>
              </a:ext>
            </a:extLst>
          </p:cNvPr>
          <p:cNvCxnSpPr>
            <a:cxnSpLocks/>
          </p:cNvCxnSpPr>
          <p:nvPr/>
        </p:nvCxnSpPr>
        <p:spPr>
          <a:xfrm>
            <a:off x="1032256" y="1834320"/>
            <a:ext cx="2412000" cy="0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2AD29CA3-90C0-4F23-A282-B2CDAB8AFC52}"/>
              </a:ext>
            </a:extLst>
          </p:cNvPr>
          <p:cNvCxnSpPr>
            <a:cxnSpLocks/>
          </p:cNvCxnSpPr>
          <p:nvPr/>
        </p:nvCxnSpPr>
        <p:spPr>
          <a:xfrm>
            <a:off x="4985184" y="4302397"/>
            <a:ext cx="1950074" cy="36164"/>
          </a:xfrm>
          <a:prstGeom prst="straightConnector1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9516E4C-418B-44D3-804A-1E4215768B6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785732" y="4662635"/>
            <a:ext cx="1765627" cy="52326"/>
          </a:xfrm>
          <a:prstGeom prst="straightConnector1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37A6E5C-D92E-41EE-94A4-6B5BDCA4B2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16" y="2180548"/>
            <a:ext cx="564134" cy="5641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FA0DC4D-23B7-4F84-8D43-8EF846EEF4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58" y="4260604"/>
            <a:ext cx="564134" cy="5641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FC69DD-DC16-482E-BF9B-B084286F03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469" y="3091282"/>
            <a:ext cx="564134" cy="564134"/>
          </a:xfrm>
          <a:prstGeom prst="rect">
            <a:avLst/>
          </a:prstGeom>
        </p:spPr>
      </p:pic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C5E0079E-1DAD-4EF8-90C3-284B7AFD3849}"/>
              </a:ext>
            </a:extLst>
          </p:cNvPr>
          <p:cNvCxnSpPr>
            <a:cxnSpLocks/>
          </p:cNvCxnSpPr>
          <p:nvPr/>
        </p:nvCxnSpPr>
        <p:spPr>
          <a:xfrm flipV="1">
            <a:off x="1398109" y="1940996"/>
            <a:ext cx="2052000" cy="545573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2B29D8FA-C860-4FE0-B4B0-2CB09FDDCD56}"/>
              </a:ext>
            </a:extLst>
          </p:cNvPr>
          <p:cNvCxnSpPr>
            <a:cxnSpLocks/>
          </p:cNvCxnSpPr>
          <p:nvPr/>
        </p:nvCxnSpPr>
        <p:spPr>
          <a:xfrm flipV="1">
            <a:off x="2251902" y="2213782"/>
            <a:ext cx="1224000" cy="151128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C330E823-51B8-4129-9230-7F54E5E51049}"/>
              </a:ext>
            </a:extLst>
          </p:cNvPr>
          <p:cNvCxnSpPr>
            <a:cxnSpLocks/>
          </p:cNvCxnSpPr>
          <p:nvPr/>
        </p:nvCxnSpPr>
        <p:spPr>
          <a:xfrm>
            <a:off x="470736" y="1176778"/>
            <a:ext cx="2988000" cy="594066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oogle Shape;148;p19">
            <a:extLst>
              <a:ext uri="{FF2B5EF4-FFF2-40B4-BE49-F238E27FC236}">
                <a16:creationId xmlns:a16="http://schemas.microsoft.com/office/drawing/2014/main" id="{E5C85EA3-E60C-482E-A24B-91054AF89C1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5602"/>
          <a:stretch/>
        </p:blipFill>
        <p:spPr>
          <a:xfrm>
            <a:off x="8484816" y="8582"/>
            <a:ext cx="659184" cy="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36E11A67-002D-4A2F-A8EA-130669A4E719}"/>
              </a:ext>
            </a:extLst>
          </p:cNvPr>
          <p:cNvSpPr txBox="1"/>
          <p:nvPr/>
        </p:nvSpPr>
        <p:spPr>
          <a:xfrm flipH="1">
            <a:off x="1496970" y="78779"/>
            <a:ext cx="50903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685800" eaLnBrk="1" latinLnBrk="0" hangingPunct="1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</a:defRPr>
            </a:lvl1pPr>
          </a:lstStyle>
          <a:p>
            <a:r>
              <a:rPr lang="de-DE" dirty="0"/>
              <a:t>Thema: Content Parser</a:t>
            </a:r>
          </a:p>
        </p:txBody>
      </p:sp>
    </p:spTree>
    <p:extLst>
      <p:ext uri="{BB962C8B-B14F-4D97-AF65-F5344CB8AC3E}">
        <p14:creationId xmlns:p14="http://schemas.microsoft.com/office/powerpoint/2010/main" val="4083200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14A77888-038C-4679-904F-4BF8A0CD473A}"/>
              </a:ext>
            </a:extLst>
          </p:cNvPr>
          <p:cNvSpPr txBox="1"/>
          <p:nvPr/>
        </p:nvSpPr>
        <p:spPr>
          <a:xfrm flipH="1">
            <a:off x="3768855" y="1343664"/>
            <a:ext cx="4317999" cy="16883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defTabSz="685800">
              <a:buClr>
                <a:schemeClr val="dk2"/>
              </a:buClr>
              <a:buSzPts val="3000"/>
              <a:buFont typeface="Oswald"/>
              <a:buNone/>
              <a:defRPr sz="3000" kern="1200">
                <a:solidFill>
                  <a:schemeClr val="dk2"/>
                </a:solidFill>
                <a:latin typeface="Oswald"/>
                <a:ea typeface="+mj-ea"/>
                <a:cs typeface="+mj-cs"/>
                <a:sym typeface="Oswald"/>
              </a:defRPr>
            </a:lvl1pPr>
            <a:lvl2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DE" dirty="0"/>
              <a:t>Fragen ?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Danke fürs zuhören ;)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82D221-2AFB-437B-B58E-DE86CB1C0194}"/>
              </a:ext>
            </a:extLst>
          </p:cNvPr>
          <p:cNvGrpSpPr/>
          <p:nvPr/>
        </p:nvGrpSpPr>
        <p:grpSpPr>
          <a:xfrm>
            <a:off x="171450" y="323850"/>
            <a:ext cx="4318000" cy="4629150"/>
            <a:chOff x="1244202" y="1418318"/>
            <a:chExt cx="2306863" cy="2306863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21DA4911-F967-4DF2-901B-A68BF27BE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202" y="1418318"/>
              <a:ext cx="2306863" cy="2306863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AA91306-EEEC-4F7A-81C0-1C9A24B0D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65073">
              <a:off x="1888815" y="1638360"/>
              <a:ext cx="528643" cy="470075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CDB1F2F-950B-48E7-9127-655D520BB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3919" b="32973" l="25811" r="36486">
                          <a14:foregroundMark x1="27838" y1="27027" x2="28784" y2="26081"/>
                          <a14:foregroundMark x1="28378" y1="25405" x2="31216" y2="18649"/>
                          <a14:foregroundMark x1="26486" y1="29730" x2="30541" y2="31486"/>
                          <a14:foregroundMark x1="34054" y1="30541" x2="29730" y2="27973"/>
                          <a14:foregroundMark x1="29324" y1="29324" x2="32703" y2="32297"/>
                          <a14:foregroundMark x1="34054" y1="30270" x2="32432" y2="33243"/>
                          <a14:foregroundMark x1="29865" y1="18514" x2="32838" y2="15000"/>
                          <a14:foregroundMark x1="30676" y1="18649" x2="33784" y2="14865"/>
                          <a14:foregroundMark x1="33649" y1="17027" x2="34189" y2="14865"/>
                          <a14:foregroundMark x1="34730" y1="16081" x2="33108" y2="13919"/>
                          <a14:foregroundMark x1="30541" y1="15270" x2="35541" y2="16216"/>
                          <a14:foregroundMark x1="34054" y1="14865" x2="36486" y2="160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2" t="13149" r="63304" b="66516"/>
            <a:stretch/>
          </p:blipFill>
          <p:spPr>
            <a:xfrm>
              <a:off x="1812133" y="1725593"/>
              <a:ext cx="276226" cy="46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76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Eugen</a:t>
            </a:r>
          </a:p>
        </p:txBody>
      </p:sp>
    </p:spTree>
    <p:extLst>
      <p:ext uri="{BB962C8B-B14F-4D97-AF65-F5344CB8AC3E}">
        <p14:creationId xmlns:p14="http://schemas.microsoft.com/office/powerpoint/2010/main" val="2299932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D3277-25C7-4303-97B5-8D576D3E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774" y="200931"/>
            <a:ext cx="6858000" cy="925035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  <a:sym typeface="Oswald"/>
              </a:rPr>
              <a:t>An  example of scientific data </a:t>
            </a:r>
            <a:r>
              <a:rPr lang="de-DE" sz="3000" dirty="0" err="1">
                <a:solidFill>
                  <a:schemeClr val="dk2"/>
                </a:solidFill>
                <a:latin typeface="Oswald"/>
                <a:sym typeface="Oswald"/>
              </a:rPr>
              <a:t>analysis</a:t>
            </a:r>
            <a:r>
              <a:rPr lang="de-DE" sz="3000" dirty="0">
                <a:solidFill>
                  <a:schemeClr val="dk2"/>
                </a:solidFill>
                <a:latin typeface="Oswald"/>
                <a:sym typeface="Oswald"/>
              </a:rPr>
              <a:t> </a:t>
            </a:r>
            <a:endParaRPr lang="en-US" sz="3000" dirty="0">
              <a:solidFill>
                <a:schemeClr val="dk2"/>
              </a:solidFill>
              <a:latin typeface="Oswald"/>
              <a:sym typeface="Oswa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10B8B-E04A-4906-AA7B-CBD5E25C14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5E9B8E-51B0-4338-B097-0EEC687A6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77" y="1406472"/>
            <a:ext cx="3173278" cy="307357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334BB9-67FC-42F8-A9C8-42D5ADB2B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15" y="1406472"/>
            <a:ext cx="3807046" cy="3073579"/>
          </a:xfrm>
          <a:prstGeom prst="rect">
            <a:avLst/>
          </a:prstGeom>
        </p:spPr>
      </p:pic>
      <p:pic>
        <p:nvPicPr>
          <p:cNvPr id="6" name="Google Shape;242;p29">
            <a:extLst>
              <a:ext uri="{FF2B5EF4-FFF2-40B4-BE49-F238E27FC236}">
                <a16:creationId xmlns:a16="http://schemas.microsoft.com/office/drawing/2014/main" id="{0CDDEB85-8F57-4A4C-8912-9A484EB63D2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10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Zeitplan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6"/>
          <p:cNvGrpSpPr/>
          <p:nvPr/>
        </p:nvGrpSpPr>
        <p:grpSpPr>
          <a:xfrm>
            <a:off x="5715000" y="1762175"/>
            <a:ext cx="2286000" cy="2847950"/>
            <a:chOff x="0" y="2295575"/>
            <a:chExt cx="2286000" cy="2847950"/>
          </a:xfrm>
        </p:grpSpPr>
        <p:grpSp>
          <p:nvGrpSpPr>
            <p:cNvPr id="88" name="Google Shape;88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89" name="Google Shape;89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" name="Google Shape;91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3. Tag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Final Product</a:t>
              </a:r>
              <a:endParaRPr sz="12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16300" y="3538850"/>
              <a:ext cx="1853400" cy="13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Was wir zu präsentieren haben wollen.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Was nicht fertig ist, ist raus.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Lassen Sie den Code sauber.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Vorbereitung für die Präsentation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" name="Google Shape;94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95" name="Google Shape;95;p16"/>
          <p:cNvGrpSpPr/>
          <p:nvPr/>
        </p:nvGrpSpPr>
        <p:grpSpPr>
          <a:xfrm>
            <a:off x="3429000" y="1762175"/>
            <a:ext cx="2286000" cy="2847950"/>
            <a:chOff x="0" y="2295575"/>
            <a:chExt cx="2286000" cy="2847950"/>
          </a:xfrm>
        </p:grpSpPr>
        <p:grpSp>
          <p:nvGrpSpPr>
            <p:cNvPr id="96" name="Google Shape;96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97" name="Google Shape;97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99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2. Tag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Auf die wir unsere Entwicklung konzentrieren werden.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Wahl unserer Einschränkungen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2" name="Google Shape;102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03" name="Google Shape;103;p16"/>
          <p:cNvGrpSpPr/>
          <p:nvPr/>
        </p:nvGrpSpPr>
        <p:grpSpPr>
          <a:xfrm>
            <a:off x="1143000" y="1762175"/>
            <a:ext cx="2286000" cy="2847950"/>
            <a:chOff x="0" y="2295575"/>
            <a:chExt cx="2286000" cy="2847950"/>
          </a:xfrm>
        </p:grpSpPr>
        <p:grpSp>
          <p:nvGrpSpPr>
            <p:cNvPr id="104" name="Google Shape;104;p1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05" name="Google Shape;105;p1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107;p1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1. Tag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Prototyp</a:t>
              </a:r>
              <a:endParaRPr sz="1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216300" y="3664675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Eine Datenbank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Eine Extraktion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Eine Auswahl von Variablen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de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Ein Diagramm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0" name="Google Shape;110;p1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83E3D9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FD29-70A3-4538-B9DA-58C5B1A8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97086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</a:rPr>
              <a:t>The central code </a:t>
            </a:r>
            <a:r>
              <a:rPr lang="de-DE" sz="3000" dirty="0" err="1">
                <a:solidFill>
                  <a:schemeClr val="dk2"/>
                </a:solidFill>
                <a:latin typeface="Oswald"/>
              </a:rPr>
              <a:t>snippets</a:t>
            </a:r>
            <a:endParaRPr lang="en-US" sz="3000" dirty="0">
              <a:solidFill>
                <a:schemeClr val="dk2"/>
              </a:solidFill>
              <a:latin typeface="Oswald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B596A75-9B67-4BD4-87FB-664CABF49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7" y="1205947"/>
            <a:ext cx="3393911" cy="1578438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E5101A9-BE16-4E1C-9793-91A506A1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11" y="1198087"/>
            <a:ext cx="4633121" cy="380614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3AC51DB-D2AF-494B-9EDD-58A00502F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59" y="2785709"/>
            <a:ext cx="2060741" cy="1179814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DAF3455B-F988-4D7C-966E-A3BC126C6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3" y="3965523"/>
            <a:ext cx="1963797" cy="9941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05CF7-5303-429B-A570-B6403FD77D27}"/>
              </a:ext>
            </a:extLst>
          </p:cNvPr>
          <p:cNvSpPr txBox="1"/>
          <p:nvPr/>
        </p:nvSpPr>
        <p:spPr>
          <a:xfrm>
            <a:off x="1158600" y="4833054"/>
            <a:ext cx="2625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Scattering physics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pic>
        <p:nvPicPr>
          <p:cNvPr id="8" name="Google Shape;242;p29">
            <a:extLst>
              <a:ext uri="{FF2B5EF4-FFF2-40B4-BE49-F238E27FC236}">
                <a16:creationId xmlns:a16="http://schemas.microsoft.com/office/drawing/2014/main" id="{E5F38FD9-5F92-4A37-A353-CDEFEDAC28A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859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F89A-A3DF-4F68-ADA5-5B62894B7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13272"/>
            <a:ext cx="7886700" cy="994172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</a:rPr>
              <a:t>200 versus 100000 </a:t>
            </a:r>
            <a:r>
              <a:rPr lang="de-DE" sz="3000" dirty="0" err="1">
                <a:solidFill>
                  <a:schemeClr val="dk2"/>
                </a:solidFill>
                <a:latin typeface="Oswald"/>
              </a:rPr>
              <a:t>data</a:t>
            </a:r>
            <a:r>
              <a:rPr lang="de-DE" sz="3000" dirty="0">
                <a:solidFill>
                  <a:schemeClr val="dk2"/>
                </a:solidFill>
                <a:latin typeface="Oswald"/>
              </a:rPr>
              <a:t> </a:t>
            </a:r>
            <a:r>
              <a:rPr lang="de-DE" sz="3000" dirty="0" err="1">
                <a:solidFill>
                  <a:schemeClr val="dk2"/>
                </a:solidFill>
                <a:latin typeface="Oswald"/>
              </a:rPr>
              <a:t>sets</a:t>
            </a:r>
            <a:endParaRPr lang="en-US" sz="3000" dirty="0">
              <a:solidFill>
                <a:schemeClr val="dk2"/>
              </a:solidFill>
              <a:latin typeface="Oswald"/>
            </a:endParaRP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6FA70006-31B0-4721-9B95-C019B50EC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22" y="1044711"/>
            <a:ext cx="2736848" cy="3379105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241E21B-C557-41B2-99FA-C29F78EDA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51" y="1044711"/>
            <a:ext cx="2736848" cy="3379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78FA1E-C565-48A9-8357-C8A891D25E8D}"/>
              </a:ext>
            </a:extLst>
          </p:cNvPr>
          <p:cNvSpPr txBox="1"/>
          <p:nvPr/>
        </p:nvSpPr>
        <p:spPr>
          <a:xfrm>
            <a:off x="580768" y="4621427"/>
            <a:ext cx="36793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200 data sets:    X = 0.16 +- 1.76,    Y = 0.12 +- 1.92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B8278-BA18-4D9F-AE48-844CC5A5CFB2}"/>
              </a:ext>
            </a:extLst>
          </p:cNvPr>
          <p:cNvSpPr txBox="1"/>
          <p:nvPr/>
        </p:nvSpPr>
        <p:spPr>
          <a:xfrm>
            <a:off x="4497860" y="4621427"/>
            <a:ext cx="39124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t>100000 data sets:    X = 0.02 +- 1.8,    Y = 0.02 +- 1.82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pic>
        <p:nvPicPr>
          <p:cNvPr id="8" name="Google Shape;242;p29">
            <a:extLst>
              <a:ext uri="{FF2B5EF4-FFF2-40B4-BE49-F238E27FC236}">
                <a16:creationId xmlns:a16="http://schemas.microsoft.com/office/drawing/2014/main" id="{CBD7D313-40C9-44B8-A844-20AB350D3F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811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3000"/>
              <a:buFont typeface="Oswald"/>
            </a:pPr>
            <a:r>
              <a:rPr lang="de-DE" sz="3000" dirty="0">
                <a:solidFill>
                  <a:schemeClr val="dk2"/>
                </a:solidFill>
                <a:latin typeface="Oswald"/>
                <a:sym typeface="Oswald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77450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Gottfried</a:t>
            </a:r>
          </a:p>
        </p:txBody>
      </p:sp>
    </p:spTree>
    <p:extLst>
      <p:ext uri="{BB962C8B-B14F-4D97-AF65-F5344CB8AC3E}">
        <p14:creationId xmlns:p14="http://schemas.microsoft.com/office/powerpoint/2010/main" val="3593929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grpSp>
        <p:nvGrpSpPr>
          <p:cNvPr id="260" name="Google Shape;260;p32"/>
          <p:cNvGrpSpPr/>
          <p:nvPr/>
        </p:nvGrpSpPr>
        <p:grpSpPr>
          <a:xfrm>
            <a:off x="72139" y="1189775"/>
            <a:ext cx="2541300" cy="3330650"/>
            <a:chOff x="6396739" y="1189775"/>
            <a:chExt cx="2541300" cy="3330650"/>
          </a:xfrm>
        </p:grpSpPr>
        <p:sp>
          <p:nvSpPr>
            <p:cNvPr id="261" name="Google Shape;261;p32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C4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Graph Typ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“Plot”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32"/>
            <p:cNvSpPr txBox="1"/>
            <p:nvPr/>
          </p:nvSpPr>
          <p:spPr>
            <a:xfrm>
              <a:off x="6714905" y="19047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Benutzerdefinierte Grafiken: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- Unterschiedliches Layout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- Farbschemata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"/>
                  <a:ea typeface="Roboto"/>
                  <a:cs typeface="Roboto"/>
                  <a:sym typeface="Roboto"/>
                </a:rPr>
                <a:t>- Sortierung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3" name="Google Shape;263;p32"/>
          <p:cNvPicPr preferRelativeResize="0"/>
          <p:nvPr/>
        </p:nvPicPr>
        <p:blipFill rotWithShape="1">
          <a:blip r:embed="rId3">
            <a:alphaModFix/>
          </a:blip>
          <a:srcRect t="28164" r="49753" b="14108"/>
          <a:stretch/>
        </p:blipFill>
        <p:spPr>
          <a:xfrm>
            <a:off x="383400" y="3242804"/>
            <a:ext cx="1634074" cy="165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9ACCCC-01D1-486D-8AD2-2DA2C5434CE6}"/>
              </a:ext>
            </a:extLst>
          </p:cNvPr>
          <p:cNvGrpSpPr/>
          <p:nvPr/>
        </p:nvGrpSpPr>
        <p:grpSpPr>
          <a:xfrm>
            <a:off x="2992770" y="154875"/>
            <a:ext cx="6079091" cy="4988625"/>
            <a:chOff x="2992770" y="154875"/>
            <a:chExt cx="6079091" cy="49886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FECDAA-5210-4726-B354-7FA07D17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95336" y="1189775"/>
              <a:ext cx="2676525" cy="170497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66DE71-4837-4605-BC76-6B55E2C4A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7628" y="2015513"/>
              <a:ext cx="1264682" cy="126468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788A7F-E1F7-4E1D-B447-ADF10472C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770" y="3403526"/>
              <a:ext cx="2705100" cy="16954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774232-02CB-4DEC-8076-64A080F4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62487" y="154875"/>
              <a:ext cx="2390775" cy="19145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86CD75-2BDF-4860-B2CF-AD018EF9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6413" y="3152775"/>
              <a:ext cx="2295525" cy="1990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Option List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825" y="1817600"/>
            <a:ext cx="5931897" cy="297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408747" y="1907623"/>
            <a:ext cx="1905000" cy="26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'Data scatter plot':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'Pie chart':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'Histogram': 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'Bar chart':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 'Bar Horizontal': 'Lollipop':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763746B-17BB-4C3C-B4B2-9933ECACFE6F}"/>
              </a:ext>
            </a:extLst>
          </p:cNvPr>
          <p:cNvSpPr/>
          <p:nvPr/>
        </p:nvSpPr>
        <p:spPr>
          <a:xfrm>
            <a:off x="1803679" y="2090057"/>
            <a:ext cx="170822" cy="112541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89BC2027-1AF0-4D01-94CD-18C455ED1258}"/>
              </a:ext>
            </a:extLst>
          </p:cNvPr>
          <p:cNvCxnSpPr>
            <a:cxnSpLocks/>
          </p:cNvCxnSpPr>
          <p:nvPr/>
        </p:nvCxnSpPr>
        <p:spPr>
          <a:xfrm>
            <a:off x="1984549" y="2652765"/>
            <a:ext cx="1632858" cy="288539"/>
          </a:xfrm>
          <a:prstGeom prst="bentConnector3">
            <a:avLst>
              <a:gd name="adj1" fmla="val 2784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0" y="2287075"/>
            <a:ext cx="4513524" cy="25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000" y="1253263"/>
            <a:ext cx="4188350" cy="362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76C1AE4D-CF4B-403F-A268-7BDF21A4DFA4}"/>
              </a:ext>
            </a:extLst>
          </p:cNvPr>
          <p:cNvCxnSpPr>
            <a:cxnSpLocks/>
          </p:cNvCxnSpPr>
          <p:nvPr/>
        </p:nvCxnSpPr>
        <p:spPr>
          <a:xfrm flipV="1">
            <a:off x="2954215" y="2420471"/>
            <a:ext cx="3379350" cy="138785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074" y="1279625"/>
            <a:ext cx="4013777" cy="36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0" y="2256025"/>
            <a:ext cx="4600374" cy="2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de"/>
              <a:t>Funktion “Plot”</a:t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075" y="1329476"/>
            <a:ext cx="3838622" cy="36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E8DAB-4F8A-47F0-85DD-8CE40D998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62" y="2167704"/>
            <a:ext cx="4106586" cy="238108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de"/>
              <a:t>Funktion “Plot”</a:t>
            </a: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174" y="1106001"/>
            <a:ext cx="3838266" cy="36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5EE16-0ACA-4C37-BAEA-C37A9A73F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97" y="2186888"/>
            <a:ext cx="3727034" cy="2456709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AAD38FB-F64A-4902-AE88-78CC6731DACA}"/>
              </a:ext>
            </a:extLst>
          </p:cNvPr>
          <p:cNvCxnSpPr/>
          <p:nvPr/>
        </p:nvCxnSpPr>
        <p:spPr>
          <a:xfrm flipV="1">
            <a:off x="3536106" y="1573025"/>
            <a:ext cx="4693494" cy="2660073"/>
          </a:xfrm>
          <a:prstGeom prst="curvedConnector3">
            <a:avLst>
              <a:gd name="adj1" fmla="val 1335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Aktivitäten</a:t>
            </a:r>
            <a:endParaRPr/>
          </a:p>
        </p:txBody>
      </p:sp>
      <p:sp>
        <p:nvSpPr>
          <p:cNvPr id="141" name="Google Shape;141;p18">
            <a:hlinkClick r:id="rId3"/>
          </p:cNvPr>
          <p:cNvSpPr txBox="1"/>
          <p:nvPr/>
        </p:nvSpPr>
        <p:spPr>
          <a:xfrm>
            <a:off x="2758900" y="1106000"/>
            <a:ext cx="572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https://github.com/danielnandrade/PythonBAGSD/projects/1</a:t>
            </a:r>
            <a:endParaRPr dirty="0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5">
            <a:alphaModFix/>
          </a:blip>
          <a:srcRect l="50084" t="9354" r="415" b="9232"/>
          <a:stretch/>
        </p:blipFill>
        <p:spPr>
          <a:xfrm>
            <a:off x="675225" y="1615625"/>
            <a:ext cx="7329024" cy="33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de"/>
              <a:t>Funktion “Plot”</a:t>
            </a:r>
            <a:endParaRPr/>
          </a:p>
        </p:txBody>
      </p:sp>
      <p:sp>
        <p:nvSpPr>
          <p:cNvPr id="315" name="Google Shape;315;p38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911AF7-1FB4-492A-9553-00D7F2424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899" y="1291460"/>
            <a:ext cx="3672106" cy="366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88C5ED-D7EB-4B8A-A585-46288F8F9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09" y="2281050"/>
            <a:ext cx="4097319" cy="223979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97C162-9A73-418A-98EB-846CDDCA467E}"/>
              </a:ext>
            </a:extLst>
          </p:cNvPr>
          <p:cNvCxnSpPr/>
          <p:nvPr/>
        </p:nvCxnSpPr>
        <p:spPr>
          <a:xfrm>
            <a:off x="1445137" y="4309830"/>
            <a:ext cx="3695966" cy="26217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Typ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“Plot”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25" y="2171575"/>
            <a:ext cx="4591400" cy="255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8F4A15-AB87-4224-848C-0ABEB3838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883" y="1229158"/>
            <a:ext cx="3517361" cy="350048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601034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Daniel</a:t>
            </a:r>
          </a:p>
        </p:txBody>
      </p:sp>
    </p:spTree>
    <p:extLst>
      <p:ext uri="{BB962C8B-B14F-4D97-AF65-F5344CB8AC3E}">
        <p14:creationId xmlns:p14="http://schemas.microsoft.com/office/powerpoint/2010/main" val="3247445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D090700-50E6-4E25-8EA4-B71D1441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32" y="2203645"/>
            <a:ext cx="4193555" cy="2740983"/>
          </a:xfrm>
          <a:prstGeom prst="rect">
            <a:avLst/>
          </a:prstGeom>
        </p:spPr>
      </p:pic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Sortieren von Daten für Diagramme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3;p19">
            <a:extLst>
              <a:ext uri="{FF2B5EF4-FFF2-40B4-BE49-F238E27FC236}">
                <a16:creationId xmlns:a16="http://schemas.microsoft.com/office/drawing/2014/main" id="{92C658AD-175F-4C01-BDEB-F91ADBE29BA4}"/>
              </a:ext>
            </a:extLst>
          </p:cNvPr>
          <p:cNvSpPr/>
          <p:nvPr/>
        </p:nvSpPr>
        <p:spPr>
          <a:xfrm>
            <a:off x="359869" y="3671305"/>
            <a:ext cx="2156399" cy="1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3;p19">
            <a:extLst>
              <a:ext uri="{FF2B5EF4-FFF2-40B4-BE49-F238E27FC236}">
                <a16:creationId xmlns:a16="http://schemas.microsoft.com/office/drawing/2014/main" id="{7F24A5CF-38F9-4AE4-9D56-42C4449FDA2C}"/>
              </a:ext>
            </a:extLst>
          </p:cNvPr>
          <p:cNvSpPr/>
          <p:nvPr/>
        </p:nvSpPr>
        <p:spPr>
          <a:xfrm>
            <a:off x="1342790" y="4464452"/>
            <a:ext cx="1270650" cy="14759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62ACFD-DBEB-4C5F-9929-520D62B72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426" y="372500"/>
            <a:ext cx="2811803" cy="22512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E82910D-9F08-4EB1-BE33-3093EFE00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434" y="2693378"/>
            <a:ext cx="2675789" cy="2251250"/>
          </a:xfrm>
          <a:prstGeom prst="rect">
            <a:avLst/>
          </a:prstGeom>
        </p:spPr>
      </p:pic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8A682650-D5C5-4F3B-8945-1E69C8729197}"/>
              </a:ext>
            </a:extLst>
          </p:cNvPr>
          <p:cNvSpPr/>
          <p:nvPr/>
        </p:nvSpPr>
        <p:spPr>
          <a:xfrm>
            <a:off x="4725515" y="1615218"/>
            <a:ext cx="393790" cy="2182546"/>
          </a:xfrm>
          <a:prstGeom prst="curved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53C227-AAD0-4E29-96A7-32E966EB2196}"/>
              </a:ext>
            </a:extLst>
          </p:cNvPr>
          <p:cNvSpPr txBox="1"/>
          <p:nvPr/>
        </p:nvSpPr>
        <p:spPr>
          <a:xfrm>
            <a:off x="2574261" y="3574136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1.  Sortierung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0D2A5A4-EA1C-42AB-820C-EFA06CE8860D}"/>
              </a:ext>
            </a:extLst>
          </p:cNvPr>
          <p:cNvSpPr txBox="1"/>
          <p:nvPr/>
        </p:nvSpPr>
        <p:spPr>
          <a:xfrm>
            <a:off x="2966941" y="4259382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2. </a:t>
            </a:r>
            <a:r>
              <a:rPr lang="de-DE" dirty="0" err="1">
                <a:solidFill>
                  <a:schemeClr val="tx1"/>
                </a:solidFill>
              </a:rPr>
              <a:t>Retrieve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endParaRPr lang="de-DE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Funktion “Plot”</a:t>
            </a:r>
            <a:endParaRPr/>
          </a:p>
        </p:txBody>
      </p:sp>
      <p:sp>
        <p:nvSpPr>
          <p:cNvPr id="344" name="Google Shape;344;p42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Sortieren von Daten für Diagramme</a:t>
            </a: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C36E91-80C0-4FDA-A088-1FD238F40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31" y="2417293"/>
            <a:ext cx="1188053" cy="1239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8717815-DFF9-4B25-8C21-EAC3D4EBE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72" y="3596327"/>
            <a:ext cx="1279379" cy="144132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DE3877E-031C-4F0B-8D61-C1CF30306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837" y="2369592"/>
            <a:ext cx="1604925" cy="1287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7B902DE-B040-43B5-8A9B-C3ECCD8B6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805" y="3584752"/>
            <a:ext cx="1820118" cy="145290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3C9F0D6-526B-4326-9203-C9ACA3B53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3881" y="3601187"/>
            <a:ext cx="1820119" cy="15188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642F754-B068-4E41-B3B9-690C9B9AD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0313" y="2152189"/>
            <a:ext cx="1932005" cy="1527144"/>
          </a:xfrm>
          <a:prstGeom prst="rect">
            <a:avLst/>
          </a:prstGeom>
        </p:spPr>
      </p:pic>
      <p:sp>
        <p:nvSpPr>
          <p:cNvPr id="14" name="Pfeil: nach links gekrümmt 13">
            <a:extLst>
              <a:ext uri="{FF2B5EF4-FFF2-40B4-BE49-F238E27FC236}">
                <a16:creationId xmlns:a16="http://schemas.microsoft.com/office/drawing/2014/main" id="{70536023-D5A0-4EF7-8469-184D8AE0CDE5}"/>
              </a:ext>
            </a:extLst>
          </p:cNvPr>
          <p:cNvSpPr/>
          <p:nvPr/>
        </p:nvSpPr>
        <p:spPr>
          <a:xfrm rot="19540589">
            <a:off x="1659691" y="2713848"/>
            <a:ext cx="307025" cy="852244"/>
          </a:xfrm>
          <a:prstGeom prst="curved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Pfeil: nach links gekrümmt 18">
            <a:extLst>
              <a:ext uri="{FF2B5EF4-FFF2-40B4-BE49-F238E27FC236}">
                <a16:creationId xmlns:a16="http://schemas.microsoft.com/office/drawing/2014/main" id="{A64160D1-4523-4B5D-8535-BE94ABC88180}"/>
              </a:ext>
            </a:extLst>
          </p:cNvPr>
          <p:cNvSpPr/>
          <p:nvPr/>
        </p:nvSpPr>
        <p:spPr>
          <a:xfrm rot="19540589">
            <a:off x="4668756" y="2731725"/>
            <a:ext cx="307025" cy="852244"/>
          </a:xfrm>
          <a:prstGeom prst="curved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0" name="Pfeil: nach links gekrümmt 19">
            <a:extLst>
              <a:ext uri="{FF2B5EF4-FFF2-40B4-BE49-F238E27FC236}">
                <a16:creationId xmlns:a16="http://schemas.microsoft.com/office/drawing/2014/main" id="{38953BA6-5A90-47A2-979B-AF72A15AF7E5}"/>
              </a:ext>
            </a:extLst>
          </p:cNvPr>
          <p:cNvSpPr/>
          <p:nvPr/>
        </p:nvSpPr>
        <p:spPr>
          <a:xfrm rot="19540589">
            <a:off x="8129794" y="2713849"/>
            <a:ext cx="307025" cy="852244"/>
          </a:xfrm>
          <a:prstGeom prst="curvedLef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58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63079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Ändern der Farben in der Grafik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B06321F-50B9-4EF3-B175-976D76EC1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46" y="1867195"/>
            <a:ext cx="4648400" cy="4411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14F0F6-C43A-4357-8975-1874EEC2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46" y="4711398"/>
            <a:ext cx="5601990" cy="4187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B57AF90-06E3-4DFE-A292-874BF0A0B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46" y="2285949"/>
            <a:ext cx="7178018" cy="24254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0146D56-E759-49EE-B4E8-38C577611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931" y="1867195"/>
            <a:ext cx="2579433" cy="9810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50E5E91-6778-4E4E-8863-C775F8098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869" y="4711398"/>
            <a:ext cx="1679495" cy="418754"/>
          </a:xfrm>
          <a:prstGeom prst="rect">
            <a:avLst/>
          </a:prstGeom>
        </p:spPr>
      </p:pic>
      <p:sp>
        <p:nvSpPr>
          <p:cNvPr id="18" name="Google Shape;153;p19">
            <a:extLst>
              <a:ext uri="{FF2B5EF4-FFF2-40B4-BE49-F238E27FC236}">
                <a16:creationId xmlns:a16="http://schemas.microsoft.com/office/drawing/2014/main" id="{3B0AFE85-E1EF-4C0C-BE37-2D6C0CA4A8ED}"/>
              </a:ext>
            </a:extLst>
          </p:cNvPr>
          <p:cNvSpPr/>
          <p:nvPr/>
        </p:nvSpPr>
        <p:spPr>
          <a:xfrm>
            <a:off x="264589" y="1867195"/>
            <a:ext cx="4534342" cy="22057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3;p19">
            <a:extLst>
              <a:ext uri="{FF2B5EF4-FFF2-40B4-BE49-F238E27FC236}">
                <a16:creationId xmlns:a16="http://schemas.microsoft.com/office/drawing/2014/main" id="{7D40B8C5-881B-46DC-9765-F98E7575A305}"/>
              </a:ext>
            </a:extLst>
          </p:cNvPr>
          <p:cNvSpPr/>
          <p:nvPr/>
        </p:nvSpPr>
        <p:spPr>
          <a:xfrm>
            <a:off x="2358224" y="2234097"/>
            <a:ext cx="1909846" cy="22057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3;p19">
            <a:extLst>
              <a:ext uri="{FF2B5EF4-FFF2-40B4-BE49-F238E27FC236}">
                <a16:creationId xmlns:a16="http://schemas.microsoft.com/office/drawing/2014/main" id="{666A1D85-9AEB-4658-877B-A83422AE84B1}"/>
              </a:ext>
            </a:extLst>
          </p:cNvPr>
          <p:cNvSpPr/>
          <p:nvPr/>
        </p:nvSpPr>
        <p:spPr>
          <a:xfrm>
            <a:off x="2870015" y="3640210"/>
            <a:ext cx="2716502" cy="18425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53;p19">
            <a:extLst>
              <a:ext uri="{FF2B5EF4-FFF2-40B4-BE49-F238E27FC236}">
                <a16:creationId xmlns:a16="http://schemas.microsoft.com/office/drawing/2014/main" id="{D6602B14-1492-42C0-B867-48132DF9CA63}"/>
              </a:ext>
            </a:extLst>
          </p:cNvPr>
          <p:cNvSpPr/>
          <p:nvPr/>
        </p:nvSpPr>
        <p:spPr>
          <a:xfrm>
            <a:off x="1766165" y="4736523"/>
            <a:ext cx="3700211" cy="184252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7519DD3-F3E1-4461-A1D7-A544C0F08440}"/>
              </a:ext>
            </a:extLst>
          </p:cNvPr>
          <p:cNvSpPr txBox="1"/>
          <p:nvPr/>
        </p:nvSpPr>
        <p:spPr>
          <a:xfrm>
            <a:off x="4875931" y="182359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1.  </a:t>
            </a:r>
            <a:r>
              <a:rPr lang="de-DE" dirty="0" err="1">
                <a:solidFill>
                  <a:schemeClr val="tx1"/>
                </a:solidFill>
              </a:rPr>
              <a:t>Dict</a:t>
            </a:r>
            <a:r>
              <a:rPr lang="de-DE" dirty="0">
                <a:solidFill>
                  <a:schemeClr val="tx1"/>
                </a:solidFill>
              </a:rPr>
              <a:t> stellen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824137E-4EC3-4A97-898E-4A065EB21368}"/>
              </a:ext>
            </a:extLst>
          </p:cNvPr>
          <p:cNvSpPr txBox="1"/>
          <p:nvPr/>
        </p:nvSpPr>
        <p:spPr>
          <a:xfrm>
            <a:off x="5608996" y="3500804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2. Dropdown </a:t>
            </a:r>
            <a:r>
              <a:rPr lang="de-DE" dirty="0" err="1">
                <a:solidFill>
                  <a:schemeClr val="tx1"/>
                </a:solidFill>
              </a:rPr>
              <a:t>list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A1DCFCE-6710-4E83-A5CA-C7AD2D3B8FCA}"/>
              </a:ext>
            </a:extLst>
          </p:cNvPr>
          <p:cNvSpPr txBox="1"/>
          <p:nvPr/>
        </p:nvSpPr>
        <p:spPr>
          <a:xfrm>
            <a:off x="5510478" y="4674760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3. </a:t>
            </a:r>
            <a:r>
              <a:rPr lang="de-DE" dirty="0" err="1">
                <a:solidFill>
                  <a:schemeClr val="tx1"/>
                </a:solidFill>
              </a:rPr>
              <a:t>Retrieve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810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63079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Ändern der Farben in der Grafik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4198944-D351-42B1-944D-4B1BF4E62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87" y="1416335"/>
            <a:ext cx="1253723" cy="101349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3AD747-EC26-420A-8E77-FA470796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104" y="1437063"/>
            <a:ext cx="1253723" cy="99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142DFA7-8630-493E-900F-3EA3CB4F5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319" y="1437062"/>
            <a:ext cx="1207163" cy="99276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2FA6DB15-E9CF-4FFF-9DEE-E557E0AB4DF9}"/>
              </a:ext>
            </a:extLst>
          </p:cNvPr>
          <p:cNvSpPr txBox="1"/>
          <p:nvPr/>
        </p:nvSpPr>
        <p:spPr>
          <a:xfrm>
            <a:off x="143745" y="2290797"/>
            <a:ext cx="3635932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</a:rPr>
              <a:t>Farben: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2"/>
                </a:solidFill>
              </a:rPr>
              <a:t>Die Liste ist umfangreich.</a:t>
            </a:r>
          </a:p>
          <a:p>
            <a:endParaRPr lang="de-DE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Graph Stylus: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2"/>
                </a:solidFill>
              </a:rPr>
              <a:t>Kreuzweise zwischen den Graphen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Objektorientiert: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2"/>
                </a:solidFill>
              </a:rPr>
              <a:t>Erstellt unter Verwendung vorhandener </a:t>
            </a:r>
          </a:p>
          <a:p>
            <a:r>
              <a:rPr lang="de-DE" dirty="0">
                <a:solidFill>
                  <a:schemeClr val="bg2"/>
                </a:solidFill>
              </a:rPr>
              <a:t>Funktionen in anderen Modulen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2"/>
              </a:solidFill>
            </a:endParaRPr>
          </a:p>
          <a:p>
            <a:endParaRPr lang="de-DE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2"/>
              </a:solidFill>
            </a:endParaRPr>
          </a:p>
          <a:p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ABDBED-7A34-4589-9B9E-CF6BA50D2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759" y="2713670"/>
            <a:ext cx="1206283" cy="954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C7BFADE-1972-4651-A4B0-FEBF9A9FB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077" y="2697617"/>
            <a:ext cx="1181777" cy="9541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FC284C-8B0F-4D48-8E23-FEE5346A50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120" y="2603905"/>
            <a:ext cx="1301057" cy="10425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8EDA20-5EB4-4DF7-BA97-C671627AA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2919" y="3864028"/>
            <a:ext cx="1147459" cy="100729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3DEA1F-8860-4F3C-984E-C6FFE7CB09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8971" y="3864028"/>
            <a:ext cx="1223988" cy="10720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2EB670-A5EF-4563-B92B-01DDC007A7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0026" y="3937835"/>
            <a:ext cx="1239749" cy="10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5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23AC408-1EB4-4064-A761-59D119B0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72" y="1408588"/>
            <a:ext cx="3554189" cy="35159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3099C23-A26C-4F8F-9C04-8D8025F74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7" y="2371156"/>
            <a:ext cx="5328789" cy="1953890"/>
          </a:xfrm>
          <a:prstGeom prst="rect">
            <a:avLst/>
          </a:prstGeom>
        </p:spPr>
      </p:pic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Hinzufügen von Untertiteln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963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 “Plot”</a:t>
            </a:r>
            <a:endParaRPr dirty="0"/>
          </a:p>
        </p:txBody>
      </p:sp>
      <p:sp>
        <p:nvSpPr>
          <p:cNvPr id="344" name="Google Shape;344;p42"/>
          <p:cNvSpPr/>
          <p:nvPr/>
        </p:nvSpPr>
        <p:spPr>
          <a:xfrm>
            <a:off x="72139" y="1189775"/>
            <a:ext cx="2541300" cy="669000"/>
          </a:xfrm>
          <a:prstGeom prst="chevron">
            <a:avLst>
              <a:gd name="adj" fmla="val 50000"/>
            </a:avLst>
          </a:prstGeom>
          <a:solidFill>
            <a:srgbClr val="C413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de-D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Hinzufügen von Untertiteln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6897D80-5289-4682-91A7-A3725CB98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467" y="372500"/>
            <a:ext cx="3652215" cy="46466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313BA7D-0180-459F-BB63-A685641A349A}"/>
              </a:ext>
            </a:extLst>
          </p:cNvPr>
          <p:cNvSpPr txBox="1"/>
          <p:nvPr/>
        </p:nvSpPr>
        <p:spPr>
          <a:xfrm>
            <a:off x="143745" y="2504375"/>
            <a:ext cx="31734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2"/>
                </a:solidFill>
              </a:rPr>
              <a:t>- Aktuelle Lösung:</a:t>
            </a:r>
          </a:p>
          <a:p>
            <a:endParaRPr lang="de-DE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Funktion „</a:t>
            </a:r>
            <a:r>
              <a:rPr lang="de-DE" dirty="0" err="1">
                <a:solidFill>
                  <a:schemeClr val="bg2"/>
                </a:solidFill>
              </a:rPr>
              <a:t>annotate</a:t>
            </a:r>
            <a:r>
              <a:rPr lang="de-DE" dirty="0">
                <a:solidFill>
                  <a:schemeClr val="bg2"/>
                </a:solidFill>
              </a:rPr>
              <a:t>" </a:t>
            </a:r>
            <a:r>
              <a:rPr lang="de-DE" dirty="0" err="1">
                <a:solidFill>
                  <a:schemeClr val="bg2"/>
                </a:solidFill>
              </a:rPr>
              <a:t>or</a:t>
            </a:r>
            <a:r>
              <a:rPr lang="de-DE" dirty="0">
                <a:solidFill>
                  <a:schemeClr val="bg2"/>
                </a:solidFill>
              </a:rPr>
              <a:t> „</a:t>
            </a:r>
            <a:r>
              <a:rPr lang="de-DE" dirty="0" err="1">
                <a:solidFill>
                  <a:schemeClr val="bg2"/>
                </a:solidFill>
              </a:rPr>
              <a:t>text</a:t>
            </a:r>
            <a:r>
              <a:rPr lang="de-DE" dirty="0">
                <a:solidFill>
                  <a:schemeClr val="bg2"/>
                </a:solidFill>
              </a:rPr>
              <a:t>“ mit eine „</a:t>
            </a:r>
            <a:r>
              <a:rPr lang="de-DE" dirty="0" err="1">
                <a:solidFill>
                  <a:schemeClr val="bg2"/>
                </a:solidFill>
              </a:rPr>
              <a:t>for</a:t>
            </a:r>
            <a:r>
              <a:rPr lang="de-DE" dirty="0">
                <a:solidFill>
                  <a:schemeClr val="bg2"/>
                </a:solidFill>
              </a:rPr>
              <a:t>“ Schleife</a:t>
            </a:r>
          </a:p>
          <a:p>
            <a:endParaRPr lang="de-DE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- Zukünftige Lösung:</a:t>
            </a:r>
          </a:p>
          <a:p>
            <a:endParaRPr lang="de-DE" dirty="0">
              <a:solidFill>
                <a:schemeClr val="bg2"/>
              </a:solidFill>
            </a:endParaRPr>
          </a:p>
          <a:p>
            <a:r>
              <a:rPr lang="de-DE" dirty="0">
                <a:solidFill>
                  <a:schemeClr val="bg2"/>
                </a:solidFill>
              </a:rPr>
              <a:t>wird es eine Funktion „</a:t>
            </a:r>
            <a:r>
              <a:rPr lang="de-DE" dirty="0" err="1">
                <a:solidFill>
                  <a:schemeClr val="bg2"/>
                </a:solidFill>
              </a:rPr>
              <a:t>bar_label</a:t>
            </a:r>
            <a:r>
              <a:rPr lang="de-DE" dirty="0">
                <a:solidFill>
                  <a:schemeClr val="bg2"/>
                </a:solidFill>
              </a:rPr>
              <a:t>“ innerhalb von </a:t>
            </a:r>
            <a:r>
              <a:rPr lang="de-DE" dirty="0" err="1">
                <a:solidFill>
                  <a:schemeClr val="bg2"/>
                </a:solidFill>
              </a:rPr>
              <a:t>matplotlib</a:t>
            </a:r>
            <a:r>
              <a:rPr lang="de-DE" dirty="0">
                <a:solidFill>
                  <a:schemeClr val="bg2"/>
                </a:solidFill>
              </a:rPr>
              <a:t> geben</a:t>
            </a:r>
          </a:p>
        </p:txBody>
      </p:sp>
      <p:sp>
        <p:nvSpPr>
          <p:cNvPr id="11" name="Google Shape;153;p19">
            <a:extLst>
              <a:ext uri="{FF2B5EF4-FFF2-40B4-BE49-F238E27FC236}">
                <a16:creationId xmlns:a16="http://schemas.microsoft.com/office/drawing/2014/main" id="{B8327977-E90E-4668-9855-403C77082A4C}"/>
              </a:ext>
            </a:extLst>
          </p:cNvPr>
          <p:cNvSpPr/>
          <p:nvPr/>
        </p:nvSpPr>
        <p:spPr>
          <a:xfrm>
            <a:off x="3643863" y="4677556"/>
            <a:ext cx="3420000" cy="12014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CFA8170-9367-472B-83DB-674F27ABBACF}"/>
              </a:ext>
            </a:extLst>
          </p:cNvPr>
          <p:cNvSpPr/>
          <p:nvPr/>
        </p:nvSpPr>
        <p:spPr>
          <a:xfrm>
            <a:off x="3450692" y="253629"/>
            <a:ext cx="3904555" cy="287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76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442A3F7-5A54-407A-A8D7-2A10CCBA8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82" y="1543169"/>
            <a:ext cx="5845132" cy="3139461"/>
          </a:xfrm>
          <a:prstGeom prst="rect">
            <a:avLst/>
          </a:prstGeom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Github x PyCharm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75" y="1503325"/>
            <a:ext cx="1527650" cy="15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874" y="3492149"/>
            <a:ext cx="1436850" cy="14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5482851" y="1769086"/>
            <a:ext cx="1872396" cy="199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2838432" y="2305855"/>
            <a:ext cx="3035086" cy="172551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46EE2A9-460C-45B3-8C47-420FC02C9B9A}"/>
              </a:ext>
            </a:extLst>
          </p:cNvPr>
          <p:cNvSpPr/>
          <p:nvPr/>
        </p:nvSpPr>
        <p:spPr>
          <a:xfrm>
            <a:off x="241300" y="1016000"/>
            <a:ext cx="1000125" cy="50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Google Shape;367;p4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Checklist</a:t>
            </a:r>
            <a:endParaRPr dirty="0"/>
          </a:p>
        </p:txBody>
      </p:sp>
      <p:pic>
        <p:nvPicPr>
          <p:cNvPr id="368" name="Google Shape;3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/>
          <p:nvPr/>
        </p:nvSpPr>
        <p:spPr>
          <a:xfrm>
            <a:off x="579400" y="1066450"/>
            <a:ext cx="2179500" cy="40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FFFFFF"/>
                </a:solidFill>
              </a:rPr>
              <a:t>Methode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3294575" y="1066450"/>
            <a:ext cx="4608000" cy="40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lt1"/>
                </a:solidFill>
              </a:rPr>
              <a:t>Wo wird es implementiert?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579400" y="1548175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/>
              <a:t>Funktionen und Klassen</a:t>
            </a:r>
          </a:p>
        </p:txBody>
      </p:sp>
      <p:sp>
        <p:nvSpPr>
          <p:cNvPr id="372" name="Google Shape;372;p45">
            <a:hlinkClick r:id="rId4" action="ppaction://hlinksldjump"/>
          </p:cNvPr>
          <p:cNvSpPr/>
          <p:nvPr/>
        </p:nvSpPr>
        <p:spPr>
          <a:xfrm>
            <a:off x="3294575" y="1548175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Wird in allen Strukturen verwendet</a:t>
            </a:r>
            <a:endParaRPr dirty="0"/>
          </a:p>
        </p:txBody>
      </p:sp>
      <p:sp>
        <p:nvSpPr>
          <p:cNvPr id="373" name="Google Shape;373;p45"/>
          <p:cNvSpPr/>
          <p:nvPr/>
        </p:nvSpPr>
        <p:spPr>
          <a:xfrm>
            <a:off x="579400" y="20299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/>
              <a:t>Objektorientiert</a:t>
            </a:r>
          </a:p>
        </p:txBody>
      </p:sp>
      <p:sp>
        <p:nvSpPr>
          <p:cNvPr id="374" name="Google Shape;374;p45">
            <a:hlinkClick r:id="rId5" action="ppaction://hlinksldjump"/>
          </p:cNvPr>
          <p:cNvSpPr/>
          <p:nvPr/>
        </p:nvSpPr>
        <p:spPr>
          <a:xfrm>
            <a:off x="3294575" y="20299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Wird in allen Strukturen verwendet</a:t>
            </a:r>
            <a:endParaRPr dirty="0"/>
          </a:p>
        </p:txBody>
      </p:sp>
      <p:sp>
        <p:nvSpPr>
          <p:cNvPr id="375" name="Google Shape;375;p45"/>
          <p:cNvSpPr/>
          <p:nvPr/>
        </p:nvSpPr>
        <p:spPr>
          <a:xfrm>
            <a:off x="579400" y="254755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CSV / JSON</a:t>
            </a:r>
            <a:endParaRPr dirty="0"/>
          </a:p>
        </p:txBody>
      </p:sp>
      <p:sp>
        <p:nvSpPr>
          <p:cNvPr id="376" name="Google Shape;376;p45">
            <a:hlinkClick r:id="rId6" action="ppaction://hlinksldjump"/>
          </p:cNvPr>
          <p:cNvSpPr/>
          <p:nvPr/>
        </p:nvSpPr>
        <p:spPr>
          <a:xfrm>
            <a:off x="3294575" y="254755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Wird in allen Strukturen verwendet</a:t>
            </a:r>
            <a:endParaRPr dirty="0"/>
          </a:p>
        </p:txBody>
      </p:sp>
      <p:sp>
        <p:nvSpPr>
          <p:cNvPr id="377" name="Google Shape;377;p45"/>
          <p:cNvSpPr/>
          <p:nvPr/>
        </p:nvSpPr>
        <p:spPr>
          <a:xfrm>
            <a:off x="579400" y="30652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Numpy</a:t>
            </a:r>
            <a:endParaRPr/>
          </a:p>
        </p:txBody>
      </p:sp>
      <p:sp>
        <p:nvSpPr>
          <p:cNvPr id="378" name="Google Shape;378;p45">
            <a:hlinkClick r:id="rId7" action="ppaction://hlinksldjump"/>
          </p:cNvPr>
          <p:cNvSpPr/>
          <p:nvPr/>
        </p:nvSpPr>
        <p:spPr>
          <a:xfrm>
            <a:off x="3294575" y="30652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Analytischer Teil</a:t>
            </a:r>
            <a:endParaRPr dirty="0"/>
          </a:p>
        </p:txBody>
      </p:sp>
      <p:sp>
        <p:nvSpPr>
          <p:cNvPr id="379" name="Google Shape;379;p45"/>
          <p:cNvSpPr/>
          <p:nvPr/>
        </p:nvSpPr>
        <p:spPr>
          <a:xfrm>
            <a:off x="579400" y="41005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Tkinter</a:t>
            </a:r>
            <a:endParaRPr/>
          </a:p>
        </p:txBody>
      </p:sp>
      <p:sp>
        <p:nvSpPr>
          <p:cNvPr id="380" name="Google Shape;380;p45">
            <a:hlinkClick r:id="rId8" action="ppaction://hlinksldjump"/>
          </p:cNvPr>
          <p:cNvSpPr/>
          <p:nvPr/>
        </p:nvSpPr>
        <p:spPr>
          <a:xfrm>
            <a:off x="3294575" y="41005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Interface Teil</a:t>
            </a:r>
            <a:endParaRPr dirty="0"/>
          </a:p>
        </p:txBody>
      </p:sp>
      <p:sp>
        <p:nvSpPr>
          <p:cNvPr id="381" name="Google Shape;381;p45"/>
          <p:cNvSpPr/>
          <p:nvPr/>
        </p:nvSpPr>
        <p:spPr>
          <a:xfrm>
            <a:off x="579400" y="358285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</a:t>
            </a:r>
            <a:endParaRPr/>
          </a:p>
        </p:txBody>
      </p:sp>
      <p:sp>
        <p:nvSpPr>
          <p:cNvPr id="382" name="Google Shape;382;p45">
            <a:hlinkClick r:id="rId9" action="ppaction://hlinksldjump"/>
          </p:cNvPr>
          <p:cNvSpPr/>
          <p:nvPr/>
        </p:nvSpPr>
        <p:spPr>
          <a:xfrm>
            <a:off x="3294575" y="358285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Grafischer Teil</a:t>
            </a:r>
            <a:endParaRPr dirty="0"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1466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19483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2485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8675" y="2983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1450" y="3504662"/>
            <a:ext cx="481726" cy="4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1450" y="4025662"/>
            <a:ext cx="481726" cy="481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79;p45">
            <a:extLst>
              <a:ext uri="{FF2B5EF4-FFF2-40B4-BE49-F238E27FC236}">
                <a16:creationId xmlns:a16="http://schemas.microsoft.com/office/drawing/2014/main" id="{8A410515-2BD5-4E6E-8A1B-D473336F405B}"/>
              </a:ext>
            </a:extLst>
          </p:cNvPr>
          <p:cNvSpPr/>
          <p:nvPr/>
        </p:nvSpPr>
        <p:spPr>
          <a:xfrm>
            <a:off x="579400" y="4608500"/>
            <a:ext cx="21795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de-DE" dirty="0"/>
              <a:t>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 </a:t>
            </a:r>
            <a:r>
              <a:rPr lang="de" dirty="0"/>
              <a:t>additions</a:t>
            </a:r>
            <a:endParaRPr dirty="0"/>
          </a:p>
        </p:txBody>
      </p:sp>
      <p:sp>
        <p:nvSpPr>
          <p:cNvPr id="25" name="Google Shape;380;p45">
            <a:hlinkClick r:id="rId11" action="ppaction://hlinksldjump"/>
            <a:extLst>
              <a:ext uri="{FF2B5EF4-FFF2-40B4-BE49-F238E27FC236}">
                <a16:creationId xmlns:a16="http://schemas.microsoft.com/office/drawing/2014/main" id="{86C66CE1-A9AD-4D21-A715-8EE7C49F2F91}"/>
              </a:ext>
            </a:extLst>
          </p:cNvPr>
          <p:cNvSpPr/>
          <p:nvPr/>
        </p:nvSpPr>
        <p:spPr>
          <a:xfrm>
            <a:off x="3294575" y="4608500"/>
            <a:ext cx="4608000" cy="40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Interface Teil</a:t>
            </a:r>
            <a:endParaRPr dirty="0"/>
          </a:p>
        </p:txBody>
      </p:sp>
      <p:pic>
        <p:nvPicPr>
          <p:cNvPr id="26" name="Google Shape;388;p45">
            <a:extLst>
              <a:ext uri="{FF2B5EF4-FFF2-40B4-BE49-F238E27FC236}">
                <a16:creationId xmlns:a16="http://schemas.microsoft.com/office/drawing/2014/main" id="{48A3A9CE-BB92-489D-8B05-73DAE105DC9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71450" y="4533662"/>
            <a:ext cx="481726" cy="48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Funktionen und Klassen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362C26-385A-40AD-94F5-D78F3A1DB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02" y="1098725"/>
            <a:ext cx="5566292" cy="38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13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Objektorientiert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8E5E59F-6DD5-46D7-B061-E64FD6074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25" y="1309075"/>
            <a:ext cx="6847175" cy="36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15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– JSON / CSV            </a:t>
            </a:r>
            <a:r>
              <a:rPr lang="de" dirty="0"/>
              <a:t>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F55A74-4DC5-4DF8-81BF-C0A469AD7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37" y="1606060"/>
            <a:ext cx="5599113" cy="3172215"/>
          </a:xfrm>
          <a:prstGeom prst="rect">
            <a:avLst/>
          </a:prstGeom>
        </p:spPr>
      </p:pic>
      <p:sp>
        <p:nvSpPr>
          <p:cNvPr id="5" name="Google Shape;153;p19">
            <a:extLst>
              <a:ext uri="{FF2B5EF4-FFF2-40B4-BE49-F238E27FC236}">
                <a16:creationId xmlns:a16="http://schemas.microsoft.com/office/drawing/2014/main" id="{868493F0-3A64-475E-8D46-0732AB2DFD8B}"/>
              </a:ext>
            </a:extLst>
          </p:cNvPr>
          <p:cNvSpPr/>
          <p:nvPr/>
        </p:nvSpPr>
        <p:spPr>
          <a:xfrm>
            <a:off x="1161356" y="1935591"/>
            <a:ext cx="1127982" cy="111463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925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Numpy             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EE1B71-D84E-4A89-A62E-4AF10C657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69" y="1309075"/>
            <a:ext cx="5490776" cy="3641551"/>
          </a:xfrm>
          <a:prstGeom prst="rect">
            <a:avLst/>
          </a:prstGeom>
        </p:spPr>
      </p:pic>
      <p:sp>
        <p:nvSpPr>
          <p:cNvPr id="5" name="Google Shape;153;p19">
            <a:extLst>
              <a:ext uri="{FF2B5EF4-FFF2-40B4-BE49-F238E27FC236}">
                <a16:creationId xmlns:a16="http://schemas.microsoft.com/office/drawing/2014/main" id="{0AB11A5F-62D5-4D58-A3C1-A0CBEFB21E03}"/>
              </a:ext>
            </a:extLst>
          </p:cNvPr>
          <p:cNvSpPr/>
          <p:nvPr/>
        </p:nvSpPr>
        <p:spPr>
          <a:xfrm>
            <a:off x="1621893" y="3129849"/>
            <a:ext cx="4231601" cy="164842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252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Matplotlib        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71026-B33F-4AC2-9C79-22F87E1E3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63" y="1177075"/>
            <a:ext cx="5694859" cy="36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31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Tkinter                                   </a:t>
            </a:r>
            <a:r>
              <a:rPr lang="de" sz="1000" dirty="0">
                <a:hlinkClick r:id="rId3" action="ppaction://hlinksldjump"/>
              </a:rPr>
              <a:t>Return To Checklist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83374-6A93-4EAD-8415-00783A764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897665"/>
            <a:ext cx="832601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63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652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dirty="0"/>
              <a:t>Implementation - </a:t>
            </a:r>
            <a:r>
              <a:rPr lang="de" dirty="0"/>
              <a:t>Out of the box –additions</a:t>
            </a:r>
            <a:endParaRPr sz="1000" dirty="0"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C4FB52-7F54-46DE-B413-F8A8E91D2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381" y="1246785"/>
            <a:ext cx="5764740" cy="367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3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pPr algn="ctr"/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711768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D4DB5-4E27-4F8F-A60B-9E108F6F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37169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Github x PyCharm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57FBAE-B8F0-4C0D-B3BB-DA80C6498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87" b="22188"/>
          <a:stretch/>
        </p:blipFill>
        <p:spPr>
          <a:xfrm>
            <a:off x="2528193" y="1461706"/>
            <a:ext cx="6304107" cy="3190388"/>
          </a:xfrm>
          <a:prstGeom prst="rect">
            <a:avLst/>
          </a:prstGeom>
        </p:spPr>
      </p:pic>
      <p:pic>
        <p:nvPicPr>
          <p:cNvPr id="10" name="Google Shape;151;p19">
            <a:extLst>
              <a:ext uri="{FF2B5EF4-FFF2-40B4-BE49-F238E27FC236}">
                <a16:creationId xmlns:a16="http://schemas.microsoft.com/office/drawing/2014/main" id="{1077CE7E-16C7-476D-956D-EB3FBCC00F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75" y="1503325"/>
            <a:ext cx="1527650" cy="15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2;p19">
            <a:extLst>
              <a:ext uri="{FF2B5EF4-FFF2-40B4-BE49-F238E27FC236}">
                <a16:creationId xmlns:a16="http://schemas.microsoft.com/office/drawing/2014/main" id="{0FC88DFE-126B-4943-9138-A714DE59B7B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874" y="3492149"/>
            <a:ext cx="1436850" cy="14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4;p19">
            <a:extLst>
              <a:ext uri="{FF2B5EF4-FFF2-40B4-BE49-F238E27FC236}">
                <a16:creationId xmlns:a16="http://schemas.microsoft.com/office/drawing/2014/main" id="{94068BE4-D310-4CE1-88E5-7F3B4DB8E11B}"/>
              </a:ext>
            </a:extLst>
          </p:cNvPr>
          <p:cNvSpPr/>
          <p:nvPr/>
        </p:nvSpPr>
        <p:spPr>
          <a:xfrm>
            <a:off x="2573594" y="2485059"/>
            <a:ext cx="3035086" cy="186668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4120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E0850F-4356-4F79-B176-B1BA2888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 defTabSz="685800"/>
            <a:r>
              <a:rPr lang="de-DE" kern="1200" dirty="0">
                <a:ea typeface="+mj-ea"/>
                <a:cs typeface="+mj-cs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637650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311700" y="3454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Image Sources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871272-0656-41F0-8641-FC0BA11AF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266254"/>
              </p:ext>
            </p:extLst>
          </p:nvPr>
        </p:nvGraphicFramePr>
        <p:xfrm>
          <a:off x="471473" y="1824553"/>
          <a:ext cx="7581146" cy="133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DE189B7-09E9-4F9A-B187-C881817E1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915685"/>
              </p:ext>
            </p:extLst>
          </p:nvPr>
        </p:nvGraphicFramePr>
        <p:xfrm>
          <a:off x="471473" y="3032949"/>
          <a:ext cx="7581146" cy="133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937212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311700" y="3454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Data Sources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871272-0656-41F0-8641-FC0BA11AF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038730"/>
              </p:ext>
            </p:extLst>
          </p:nvPr>
        </p:nvGraphicFramePr>
        <p:xfrm>
          <a:off x="471472" y="1449903"/>
          <a:ext cx="7720027" cy="3166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861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725" y="1894375"/>
            <a:ext cx="2909776" cy="2906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7"/>
          <p:cNvGrpSpPr/>
          <p:nvPr/>
        </p:nvGrpSpPr>
        <p:grpSpPr>
          <a:xfrm>
            <a:off x="6434325" y="1455900"/>
            <a:ext cx="1689900" cy="1648800"/>
            <a:chOff x="1405775" y="3288288"/>
            <a:chExt cx="1689900" cy="1648800"/>
          </a:xfrm>
        </p:grpSpPr>
        <p:sp>
          <p:nvSpPr>
            <p:cNvPr id="117" name="Google Shape;117;p17"/>
            <p:cNvSpPr/>
            <p:nvPr/>
          </p:nvSpPr>
          <p:spPr>
            <a:xfrm>
              <a:off x="1405775" y="3288288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„Collect“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525175" y="3754600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897525" y="3302288"/>
            <a:ext cx="1689900" cy="1648800"/>
            <a:chOff x="452375" y="3288288"/>
            <a:chExt cx="1689900" cy="1648800"/>
          </a:xfrm>
        </p:grpSpPr>
        <p:sp>
          <p:nvSpPr>
            <p:cNvPr id="120" name="Google Shape;120;p17"/>
            <p:cNvSpPr/>
            <p:nvPr/>
          </p:nvSpPr>
          <p:spPr>
            <a:xfrm>
              <a:off x="452375" y="3288288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</a:rPr>
                <a:t>„Analyse“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71775" y="3766600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Struktur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350" y="3824100"/>
            <a:ext cx="934250" cy="93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7"/>
          <p:cNvGrpSpPr/>
          <p:nvPr/>
        </p:nvGrpSpPr>
        <p:grpSpPr>
          <a:xfrm>
            <a:off x="930725" y="1506200"/>
            <a:ext cx="1689900" cy="1648800"/>
            <a:chOff x="542200" y="1621625"/>
            <a:chExt cx="1689900" cy="1648800"/>
          </a:xfrm>
        </p:grpSpPr>
        <p:sp>
          <p:nvSpPr>
            <p:cNvPr id="126" name="Google Shape;126;p17"/>
            <p:cNvSpPr/>
            <p:nvPr/>
          </p:nvSpPr>
          <p:spPr>
            <a:xfrm>
              <a:off x="542200" y="1621625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</a:rPr>
                <a:t>„Interface“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66800" y="2102000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28" name="Google Shape;128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5738" y="2184226"/>
              <a:ext cx="882825" cy="882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" name="Google Shape;12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4200" y="2141452"/>
            <a:ext cx="702450" cy="6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1762" y="2141450"/>
            <a:ext cx="702450" cy="666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7"/>
          <p:cNvGrpSpPr/>
          <p:nvPr/>
        </p:nvGrpSpPr>
        <p:grpSpPr>
          <a:xfrm>
            <a:off x="6434325" y="3302300"/>
            <a:ext cx="1689900" cy="1648800"/>
            <a:chOff x="1253375" y="4982288"/>
            <a:chExt cx="1689900" cy="1648800"/>
          </a:xfrm>
        </p:grpSpPr>
        <p:sp>
          <p:nvSpPr>
            <p:cNvPr id="132" name="Google Shape;132;p17"/>
            <p:cNvSpPr/>
            <p:nvPr/>
          </p:nvSpPr>
          <p:spPr>
            <a:xfrm>
              <a:off x="1253375" y="4982288"/>
              <a:ext cx="1689900" cy="16488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„Plot“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372775" y="5452525"/>
              <a:ext cx="1451100" cy="104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134" name="Google Shape;13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9049" y="2629374"/>
            <a:ext cx="1436850" cy="14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10">
            <a:alphaModFix/>
          </a:blip>
          <a:srcRect t="28164" r="49753" b="14108"/>
          <a:stretch/>
        </p:blipFill>
        <p:spPr>
          <a:xfrm>
            <a:off x="6812150" y="3843620"/>
            <a:ext cx="934250" cy="945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35775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Funktionalitäten</a:t>
            </a:r>
            <a:endParaRPr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D4F0981-6392-45E6-A7B7-71661E2CDFF0}"/>
              </a:ext>
            </a:extLst>
          </p:cNvPr>
          <p:cNvGrpSpPr/>
          <p:nvPr/>
        </p:nvGrpSpPr>
        <p:grpSpPr>
          <a:xfrm>
            <a:off x="6387222" y="1189775"/>
            <a:ext cx="2541300" cy="3706349"/>
            <a:chOff x="6387222" y="1189775"/>
            <a:chExt cx="2541300" cy="3706349"/>
          </a:xfrm>
        </p:grpSpPr>
        <p:grpSp>
          <p:nvGrpSpPr>
            <p:cNvPr id="158" name="Google Shape;158;p19"/>
            <p:cNvGrpSpPr/>
            <p:nvPr/>
          </p:nvGrpSpPr>
          <p:grpSpPr>
            <a:xfrm>
              <a:off x="6387222" y="1189775"/>
              <a:ext cx="2541300" cy="3330650"/>
              <a:chOff x="6396739" y="1189775"/>
              <a:chExt cx="2541300" cy="3330650"/>
            </a:xfrm>
          </p:grpSpPr>
          <p:sp>
            <p:nvSpPr>
              <p:cNvPr id="159" name="Google Shape;159;p19"/>
              <p:cNvSpPr/>
              <p:nvPr/>
            </p:nvSpPr>
            <p:spPr>
              <a:xfrm>
                <a:off x="6396739" y="1189775"/>
                <a:ext cx="2541300" cy="669000"/>
              </a:xfrm>
              <a:prstGeom prst="chevron">
                <a:avLst>
                  <a:gd name="adj" fmla="val 50000"/>
                </a:avLst>
              </a:prstGeom>
              <a:solidFill>
                <a:srgbClr val="C413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Graph Typ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“Plot”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0" name="Google Shape;160;p19"/>
              <p:cNvSpPr txBox="1"/>
              <p:nvPr/>
            </p:nvSpPr>
            <p:spPr>
              <a:xfrm>
                <a:off x="6714905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Benutzerdefinierte Grafiken: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- Unterschiedliches Layout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- Farbschemata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>
                    <a:latin typeface="Roboto"/>
                    <a:ea typeface="Roboto"/>
                    <a:cs typeface="Roboto"/>
                    <a:sym typeface="Roboto"/>
                  </a:rPr>
                  <a:t>- Sortierung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1" name="Google Shape;161;p19"/>
            <p:cNvPicPr preferRelativeResize="0"/>
            <p:nvPr/>
          </p:nvPicPr>
          <p:blipFill rotWithShape="1">
            <a:blip r:embed="rId3">
              <a:alphaModFix/>
            </a:blip>
            <a:srcRect t="28164" r="49753" b="14108"/>
            <a:stretch/>
          </p:blipFill>
          <p:spPr>
            <a:xfrm>
              <a:off x="6705388" y="3242798"/>
              <a:ext cx="1634074" cy="1653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25" y="154875"/>
            <a:ext cx="1022200" cy="102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BE594F4-7CB0-4CD2-8EBC-5C6302CEC066}"/>
              </a:ext>
            </a:extLst>
          </p:cNvPr>
          <p:cNvGrpSpPr/>
          <p:nvPr/>
        </p:nvGrpSpPr>
        <p:grpSpPr>
          <a:xfrm>
            <a:off x="4329974" y="1189775"/>
            <a:ext cx="2541300" cy="3706349"/>
            <a:chOff x="4329974" y="1189775"/>
            <a:chExt cx="2541300" cy="3706349"/>
          </a:xfrm>
        </p:grpSpPr>
        <p:grpSp>
          <p:nvGrpSpPr>
            <p:cNvPr id="155" name="Google Shape;155;p19"/>
            <p:cNvGrpSpPr/>
            <p:nvPr/>
          </p:nvGrpSpPr>
          <p:grpSpPr>
            <a:xfrm>
              <a:off x="4329974" y="1189775"/>
              <a:ext cx="2541300" cy="3330650"/>
              <a:chOff x="4329974" y="1189775"/>
              <a:chExt cx="2541300" cy="3330650"/>
            </a:xfrm>
          </p:grpSpPr>
          <p:sp>
            <p:nvSpPr>
              <p:cNvPr id="156" name="Google Shape;156;p19"/>
              <p:cNvSpPr/>
              <p:nvPr/>
            </p:nvSpPr>
            <p:spPr>
              <a:xfrm>
                <a:off x="4329974" y="1189775"/>
                <a:ext cx="2541300" cy="669000"/>
              </a:xfrm>
              <a:prstGeom prst="chevron">
                <a:avLst>
                  <a:gd name="adj" fmla="val 50000"/>
                </a:avLst>
              </a:prstGeom>
              <a:solidFill>
                <a:srgbClr val="B612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Analyse </a:t>
                </a:r>
                <a:endParaRPr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“Understand”</a:t>
                </a:r>
                <a:endParaRPr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7" name="Google Shape;157;p19"/>
              <p:cNvSpPr txBox="1"/>
              <p:nvPr/>
            </p:nvSpPr>
            <p:spPr>
              <a:xfrm>
                <a:off x="4613553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Automatisierte Analyse: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Statistische Ressourcen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Mathematische Gleichungen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Direkt auf dem Diagramm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3" name="Google Shape;16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40638" y="3466175"/>
              <a:ext cx="1427150" cy="1429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BA5DC53-C776-45B1-A689-D72FDF80847F}"/>
              </a:ext>
            </a:extLst>
          </p:cNvPr>
          <p:cNvGrpSpPr/>
          <p:nvPr/>
        </p:nvGrpSpPr>
        <p:grpSpPr>
          <a:xfrm>
            <a:off x="2272726" y="1189775"/>
            <a:ext cx="2541300" cy="3411274"/>
            <a:chOff x="2263425" y="1189775"/>
            <a:chExt cx="2541300" cy="3411274"/>
          </a:xfrm>
        </p:grpSpPr>
        <p:grpSp>
          <p:nvGrpSpPr>
            <p:cNvPr id="152" name="Google Shape;152;p19"/>
            <p:cNvGrpSpPr/>
            <p:nvPr/>
          </p:nvGrpSpPr>
          <p:grpSpPr>
            <a:xfrm>
              <a:off x="2263425" y="1189775"/>
              <a:ext cx="2541300" cy="3330650"/>
              <a:chOff x="2263425" y="1189775"/>
              <a:chExt cx="2541300" cy="3330650"/>
            </a:xfrm>
          </p:grpSpPr>
          <p:sp>
            <p:nvSpPr>
              <p:cNvPr id="153" name="Google Shape;153;p19"/>
              <p:cNvSpPr/>
              <p:nvPr/>
            </p:nvSpPr>
            <p:spPr>
              <a:xfrm>
                <a:off x="2263425" y="1189775"/>
                <a:ext cx="2541300" cy="669000"/>
              </a:xfrm>
              <a:prstGeom prst="chevron">
                <a:avLst>
                  <a:gd name="adj" fmla="val 50000"/>
                </a:avLst>
              </a:prstGeom>
              <a:solidFill>
                <a:srgbClr val="AC1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Datenerfassung </a:t>
                </a:r>
                <a:endPara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“Collect”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4" name="Google Shape;154;p19"/>
              <p:cNvSpPr txBox="1"/>
              <p:nvPr/>
            </p:nvSpPr>
            <p:spPr>
              <a:xfrm>
                <a:off x="2512202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Umfangreiche Datenerfassung: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Vollständig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Anpassbar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 Erläuternd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5" name="Google Shape;165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03275" y="3360177"/>
              <a:ext cx="702450" cy="666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36262" y="3934325"/>
              <a:ext cx="702450" cy="666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7F60993-622F-400A-A35E-263FFF12C483}"/>
              </a:ext>
            </a:extLst>
          </p:cNvPr>
          <p:cNvGrpSpPr/>
          <p:nvPr/>
        </p:nvGrpSpPr>
        <p:grpSpPr>
          <a:xfrm>
            <a:off x="-41945" y="1189989"/>
            <a:ext cx="2726700" cy="3519112"/>
            <a:chOff x="0" y="1189989"/>
            <a:chExt cx="2726700" cy="3519112"/>
          </a:xfrm>
        </p:grpSpPr>
        <p:grpSp>
          <p:nvGrpSpPr>
            <p:cNvPr id="149" name="Google Shape;149;p19"/>
            <p:cNvGrpSpPr/>
            <p:nvPr/>
          </p:nvGrpSpPr>
          <p:grpSpPr>
            <a:xfrm>
              <a:off x="0" y="1189989"/>
              <a:ext cx="2726700" cy="3330436"/>
              <a:chOff x="0" y="1189989"/>
              <a:chExt cx="2726700" cy="3330436"/>
            </a:xfrm>
          </p:grpSpPr>
          <p:sp>
            <p:nvSpPr>
              <p:cNvPr id="150" name="Google Shape;150;p19"/>
              <p:cNvSpPr/>
              <p:nvPr/>
            </p:nvSpPr>
            <p:spPr>
              <a:xfrm>
                <a:off x="0" y="1189989"/>
                <a:ext cx="2726700" cy="669000"/>
              </a:xfrm>
              <a:prstGeom prst="homePlate">
                <a:avLst>
                  <a:gd name="adj" fmla="val 50000"/>
                </a:avLst>
              </a:prstGeom>
              <a:solidFill>
                <a:srgbClr val="840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GUI</a:t>
                </a:r>
                <a:endParaRPr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“Interface”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1" name="Google Shape;151;p19"/>
              <p:cNvSpPr txBox="1"/>
              <p:nvPr/>
            </p:nvSpPr>
            <p:spPr>
              <a:xfrm>
                <a:off x="410850" y="1904725"/>
                <a:ext cx="1905000" cy="26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Benutzeroberfläche: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-Einfach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-Intuitiv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dirty="0">
                    <a:latin typeface="Roboto"/>
                    <a:ea typeface="Roboto"/>
                    <a:cs typeface="Roboto"/>
                    <a:sym typeface="Roboto"/>
                  </a:rPr>
                  <a:t>-Erweiterbar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64" name="Google Shape;164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16275" y="3826276"/>
              <a:ext cx="882825" cy="8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75750" y="3342325"/>
              <a:ext cx="702450" cy="7024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5344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396862" id="{2EFD5BCA-CE52-4236-942E-D9FE62643A3B}" vid="{57DF257A-482B-4A05-9461-DAE1CDD42A6F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Microsoft Office PowerPoint</Application>
  <PresentationFormat>Bildschirmpräsentation (16:9)</PresentationFormat>
  <Paragraphs>309</Paragraphs>
  <Slides>72</Slides>
  <Notes>51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72</vt:i4>
      </vt:variant>
    </vt:vector>
  </HeadingPairs>
  <TitlesOfParts>
    <vt:vector size="82" baseType="lpstr">
      <vt:lpstr>Roboto</vt:lpstr>
      <vt:lpstr>Helvetica Neue</vt:lpstr>
      <vt:lpstr>Source Code Pro</vt:lpstr>
      <vt:lpstr>Oswald</vt:lpstr>
      <vt:lpstr>Calibri Light</vt:lpstr>
      <vt:lpstr>Arial</vt:lpstr>
      <vt:lpstr>Calibri</vt:lpstr>
      <vt:lpstr>Modern Writer</vt:lpstr>
      <vt:lpstr>Office Theme</vt:lpstr>
      <vt:lpstr>1_Office-Design</vt:lpstr>
      <vt:lpstr>Data Visualization Program</vt:lpstr>
      <vt:lpstr>Problem</vt:lpstr>
      <vt:lpstr>Premises</vt:lpstr>
      <vt:lpstr>Zeitplan</vt:lpstr>
      <vt:lpstr>Aktivitäten</vt:lpstr>
      <vt:lpstr>Github x PyCharm</vt:lpstr>
      <vt:lpstr>Github x PyCharm</vt:lpstr>
      <vt:lpstr>Struktur</vt:lpstr>
      <vt:lpstr>Funktionalitäten</vt:lpstr>
      <vt:lpstr>Prototyp x Final Product</vt:lpstr>
      <vt:lpstr>Fragen?</vt:lpstr>
      <vt:lpstr>Helena</vt:lpstr>
      <vt:lpstr>First look: Graphic User Interface (GUI)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x-Achse einstellen - OptionMenu:</vt:lpstr>
      <vt:lpstr>x-Achse einstellen – Entry Field mit gewähltem x-Achse:</vt:lpstr>
      <vt:lpstr>x-Achse Optionen aktualisieren?</vt:lpstr>
      <vt:lpstr>x-Achse einstellen – OptionMenu aktualisieren:</vt:lpstr>
      <vt:lpstr>x-Achse einstellen – Entry Field aktualisieren:</vt:lpstr>
      <vt:lpstr>x-Achse aktualsieren – Sniff the Data:</vt:lpstr>
      <vt:lpstr>x-Achse aktualisieren – Sniff the Data:</vt:lpstr>
      <vt:lpstr>x-Achse aktualisieren – Sniff the data:</vt:lpstr>
      <vt:lpstr>Fragen?</vt:lpstr>
      <vt:lpstr>Nebil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Eugen</vt:lpstr>
      <vt:lpstr>An  example of scientific data analysis </vt:lpstr>
      <vt:lpstr>The central code snippets</vt:lpstr>
      <vt:lpstr>200 versus 100000 data sets</vt:lpstr>
      <vt:lpstr>Fragen?</vt:lpstr>
      <vt:lpstr>Gottfried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Fragen?</vt:lpstr>
      <vt:lpstr>Daniel</vt:lpstr>
      <vt:lpstr>Funktion “Plot”</vt:lpstr>
      <vt:lpstr>Funktion “Plot”</vt:lpstr>
      <vt:lpstr>Funktion “Plot”</vt:lpstr>
      <vt:lpstr>Funktion “Plot”</vt:lpstr>
      <vt:lpstr>Funktion “Plot”</vt:lpstr>
      <vt:lpstr>Funktion “Plot”</vt:lpstr>
      <vt:lpstr>Checklist</vt:lpstr>
      <vt:lpstr>Implementation - Funktionen und Klassen         Return To Checklist</vt:lpstr>
      <vt:lpstr>Implementation - Objektorientiert                      Return To Checklist</vt:lpstr>
      <vt:lpstr>Implementation – JSON / CSV                            Return To Checklist</vt:lpstr>
      <vt:lpstr>Implementation - Numpy                                   Return To Checklist</vt:lpstr>
      <vt:lpstr>Implementation - Matplotlib                              Return To Checklist</vt:lpstr>
      <vt:lpstr>Implementation - Tkinter                                   Return To Checklist</vt:lpstr>
      <vt:lpstr>Implementation - Out of the box –additions</vt:lpstr>
      <vt:lpstr>Fragen?</vt:lpstr>
      <vt:lpstr>Vielen Dank!</vt:lpstr>
      <vt:lpstr>Backup</vt:lpstr>
      <vt:lpstr>Image Sources</vt:lpstr>
      <vt:lpstr>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Program</dc:title>
  <dc:creator>Alfa</dc:creator>
  <cp:lastModifiedBy>Alfa</cp:lastModifiedBy>
  <cp:revision>29</cp:revision>
  <dcterms:modified xsi:type="dcterms:W3CDTF">2021-04-09T10:53:10Z</dcterms:modified>
</cp:coreProperties>
</file>